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4" r:id="rId5"/>
    <p:sldId id="260" r:id="rId6"/>
    <p:sldId id="259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03.10.2021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3600" dirty="0" smtClean="0"/>
              <a:t>Педагогічна практика для студентів освітньо-кваліфікаційного рівня «магістр»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860648"/>
          </a:xfrm>
        </p:spPr>
        <p:txBody>
          <a:bodyPr/>
          <a:lstStyle/>
          <a:p>
            <a:r>
              <a:rPr lang="uk-UA" dirty="0" smtClean="0"/>
              <a:t>2021 – 2022 </a:t>
            </a:r>
            <a:r>
              <a:rPr lang="uk-UA" dirty="0" err="1" smtClean="0"/>
              <a:t>навч</a:t>
            </a:r>
            <a:r>
              <a:rPr lang="uk-UA" dirty="0" smtClean="0"/>
              <a:t>. рік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2735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uk-UA" sz="3200" dirty="0" smtClean="0"/>
              <a:t>Час проходження практики –             з 4 жовтня до 27 листопада</a:t>
            </a:r>
          </a:p>
          <a:p>
            <a:r>
              <a:rPr lang="uk-UA" sz="3200" dirty="0" smtClean="0"/>
              <a:t>Початок занять в університеті –      29 листопада</a:t>
            </a:r>
          </a:p>
          <a:p>
            <a:r>
              <a:rPr lang="uk-UA" sz="3200" dirty="0" smtClean="0"/>
              <a:t>Іспит – до 3 грудня: за умови подання </a:t>
            </a:r>
            <a:r>
              <a:rPr lang="uk-UA" sz="3200" u="sng" dirty="0" smtClean="0"/>
              <a:t>усіх документів</a:t>
            </a:r>
            <a:r>
              <a:rPr lang="uk-UA" sz="3200" dirty="0" smtClean="0"/>
              <a:t> кафедральному керівнику практики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725464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Зміст практики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8147248" cy="4373563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uk-UA" dirty="0" smtClean="0"/>
              <a:t>Відвідування уроків (4 – 5 </a:t>
            </a:r>
            <a:r>
              <a:rPr lang="uk-UA" dirty="0" err="1" smtClean="0"/>
              <a:t>уроків</a:t>
            </a:r>
            <a:r>
              <a:rPr lang="uk-UA" dirty="0" smtClean="0"/>
              <a:t> на день, не менше 30 уроків за час практики); спостереження та аналіз уроків (спеціальна схема).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uk-UA" dirty="0" smtClean="0"/>
              <a:t>Проведення 10 залікових уроків (одного – у присутності кафедрального керівника практики); підготовка планів-конспектів (одного – залікового).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uk-UA" dirty="0"/>
              <a:t>С</a:t>
            </a:r>
            <a:r>
              <a:rPr lang="uk-UA" dirty="0" smtClean="0"/>
              <a:t>кладання </a:t>
            </a:r>
            <a:r>
              <a:rPr lang="uk-UA" dirty="0"/>
              <a:t>сценарію позакласного заходу та його </a:t>
            </a:r>
            <a:r>
              <a:rPr lang="uk-UA" dirty="0" smtClean="0"/>
              <a:t>проведення.</a:t>
            </a:r>
            <a:endParaRPr lang="uk-UA" dirty="0"/>
          </a:p>
          <a:p>
            <a:pPr marL="342900" indent="-342900">
              <a:buFont typeface="Arial" pitchFamily="34" charset="0"/>
              <a:buChar char="•"/>
            </a:pPr>
            <a:r>
              <a:rPr lang="uk-UA" dirty="0" smtClean="0"/>
              <a:t>Складання психологічної характеристики на клас.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uk-UA" dirty="0" smtClean="0"/>
              <a:t>Підготовка документації та подання кафедральному керівнику практики. </a:t>
            </a:r>
            <a:r>
              <a:rPr lang="uk-UA" dirty="0" smtClean="0">
                <a:solidFill>
                  <a:srgbClr val="FF0000"/>
                </a:solidFill>
              </a:rPr>
              <a:t>Обов’язково!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uk-UA" dirty="0" smtClean="0"/>
              <a:t>Участь у профорієнтаційній роботі факультету.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227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211144" cy="13716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Інформація для кафедральних керівників: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uk-UA" dirty="0" smtClean="0"/>
              <a:t>До 8 жовтня подати </a:t>
            </a:r>
            <a:r>
              <a:rPr lang="uk-UA" dirty="0"/>
              <a:t>факультетському керівнику практики </a:t>
            </a:r>
            <a:r>
              <a:rPr lang="uk-UA" dirty="0" smtClean="0"/>
              <a:t>інформацію про студентів, які не вийшли на практику.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uk-UA" dirty="0" smtClean="0"/>
              <a:t>До 3 грудня провести іспит, затвердити результати практики на кафедрі та здати відомість до деканату.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uk-UA" dirty="0" smtClean="0"/>
              <a:t>До 3 грудня подати факультетському керівнику практики звіт кафедрального керівника (таблиця з даними про виконану роботу та балами) та звіти про магістерську частину практики.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uk-UA" dirty="0" smtClean="0"/>
              <a:t>Передати всю студентську документацію до методичного кабінету.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3034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192"/>
            <a:ext cx="5791200" cy="1371600"/>
          </a:xfrm>
        </p:spPr>
        <p:txBody>
          <a:bodyPr/>
          <a:lstStyle/>
          <a:p>
            <a:r>
              <a:rPr lang="uk-UA" dirty="0" smtClean="0"/>
              <a:t>Документація з педпрактики: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556792"/>
            <a:ext cx="8856984" cy="4968552"/>
          </a:xfrm>
        </p:spPr>
        <p:txBody>
          <a:bodyPr>
            <a:no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uk-UA" sz="2400" dirty="0" smtClean="0"/>
              <a:t>Звіт про виконану під час практики роботу (особливо – магістерської частини), за підписом студента та завірений кафедральним керівником.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uk-UA" sz="2400" dirty="0" smtClean="0"/>
              <a:t>План-конспект одного уроку з оцінкою та підписом вчителя історії.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uk-UA" sz="2400" dirty="0" smtClean="0"/>
              <a:t>Сценарій позакласного заходу з оцінкою викладача – керівника практики від кафедри педагогіки.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uk-UA" sz="2400" dirty="0" smtClean="0"/>
              <a:t>Психологічна характеристика на клас з оцінкою викладача – керівника практики від кафедри психології.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uk-UA" sz="2400" dirty="0" smtClean="0"/>
              <a:t>Ті, хто працюють у школі – додатково характеристика за підписом директора</a:t>
            </a:r>
          </a:p>
        </p:txBody>
      </p:sp>
    </p:spTree>
    <p:extLst>
      <p:ext uri="{BB962C8B-B14F-4D97-AF65-F5344CB8AC3E}">
        <p14:creationId xmlns:p14="http://schemas.microsoft.com/office/powerpoint/2010/main" val="3901178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fontAlgn="base">
              <a:spcAft>
                <a:spcPct val="0"/>
              </a:spcAft>
            </a:pPr>
            <a:r>
              <a:rPr lang="ru-RU" dirty="0" err="1" smtClean="0"/>
              <a:t>Критер</a:t>
            </a:r>
            <a:r>
              <a:rPr lang="uk-UA" dirty="0" err="1" smtClean="0"/>
              <a:t>ії</a:t>
            </a:r>
            <a:r>
              <a:rPr lang="uk-UA" dirty="0" smtClean="0"/>
              <a:t> оцінювання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1125586"/>
              </p:ext>
            </p:extLst>
          </p:nvPr>
        </p:nvGraphicFramePr>
        <p:xfrm>
          <a:off x="467544" y="1628800"/>
          <a:ext cx="8208913" cy="418494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794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172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16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Times New Roman"/>
                        </a:rPr>
                        <a:t>Види робіт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Times New Roman"/>
                        </a:rPr>
                        <a:t>Кількість балів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5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Times New Roman"/>
                        </a:rPr>
                        <a:t>1.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Times New Roman"/>
                        </a:rPr>
                        <a:t>Відвідування та аналіз уроків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5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Times New Roman"/>
                        </a:rPr>
                        <a:t>2.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Times New Roman"/>
                        </a:rPr>
                        <a:t>Підготовка та проведення уроків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4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Times New Roman"/>
                        </a:rPr>
                        <a:t>3.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Times New Roman"/>
                        </a:rPr>
                        <a:t>Проведення одного «залікового» відкритого уроку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85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Times New Roman"/>
                        </a:rPr>
                        <a:t>4.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Times New Roman"/>
                        </a:rPr>
                        <a:t>Розробка планів-конспектів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85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5.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Times New Roman"/>
                        </a:rPr>
                        <a:t>Проведення позакласного заходу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6.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Times New Roman"/>
                        </a:rPr>
                        <a:t>Виконання індивідуального завдання на кафедрі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30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85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7.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Times New Roman"/>
                        </a:rPr>
                        <a:t>Сценарій позакласного заходу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85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8.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Times New Roman"/>
                        </a:rPr>
                        <a:t>Психологічна характеристика класу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370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Times New Roman"/>
                        </a:rPr>
                        <a:t>9.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Times New Roman"/>
                        </a:rPr>
                        <a:t>Наявність звітної документації, її належне оформлення та своєчасне подання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85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Times New Roman"/>
                        </a:rPr>
                        <a:t>Усього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0075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Вчитель: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uk-UA" dirty="0" smtClean="0">
                <a:latin typeface="Times New Roman"/>
                <a:ea typeface="Times New Roman"/>
              </a:rPr>
              <a:t>Оцінює </a:t>
            </a:r>
            <a:r>
              <a:rPr lang="uk-UA" dirty="0">
                <a:latin typeface="Times New Roman"/>
                <a:ea typeface="Times New Roman"/>
              </a:rPr>
              <a:t>відвідування студентом уроків </a:t>
            </a:r>
            <a:r>
              <a:rPr lang="uk-UA" dirty="0" smtClean="0">
                <a:latin typeface="Times New Roman"/>
                <a:ea typeface="Times New Roman"/>
              </a:rPr>
              <a:t>(не </a:t>
            </a:r>
            <a:r>
              <a:rPr lang="uk-UA" dirty="0">
                <a:latin typeface="Times New Roman"/>
                <a:ea typeface="Times New Roman"/>
              </a:rPr>
              <a:t>менше 30 уроків з історії та інших </a:t>
            </a:r>
            <a:r>
              <a:rPr lang="uk-UA" dirty="0" smtClean="0">
                <a:latin typeface="Times New Roman"/>
                <a:ea typeface="Times New Roman"/>
              </a:rPr>
              <a:t>предметів).</a:t>
            </a:r>
            <a:endParaRPr lang="ru-RU" sz="18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uk-UA" dirty="0">
                <a:latin typeface="Times New Roman"/>
                <a:ea typeface="Times New Roman"/>
              </a:rPr>
              <a:t>Оцінює підготовку та проведення </a:t>
            </a:r>
            <a:r>
              <a:rPr lang="uk-UA" dirty="0" smtClean="0">
                <a:latin typeface="Times New Roman"/>
                <a:ea typeface="Times New Roman"/>
              </a:rPr>
              <a:t>студентом 10 уроків.</a:t>
            </a:r>
            <a:endParaRPr lang="ru-RU" sz="18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uk-UA" dirty="0" smtClean="0">
                <a:latin typeface="Times New Roman"/>
                <a:ea typeface="Times New Roman"/>
              </a:rPr>
              <a:t>Перевіряє наявність планів-конспектів проведених уроків.</a:t>
            </a:r>
            <a:endParaRPr lang="ru-RU" sz="18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uk-UA" dirty="0">
                <a:latin typeface="Times New Roman"/>
                <a:ea typeface="Times New Roman"/>
              </a:rPr>
              <a:t>Вносить відповідні </a:t>
            </a:r>
            <a:r>
              <a:rPr lang="uk-UA" dirty="0" smtClean="0">
                <a:latin typeface="Times New Roman"/>
                <a:ea typeface="Times New Roman"/>
              </a:rPr>
              <a:t>оцінки (відвідування та проведення уроків, розробка планів-конспектів, проведення позакласного заходу) </a:t>
            </a:r>
            <a:r>
              <a:rPr lang="uk-UA" dirty="0">
                <a:latin typeface="Times New Roman"/>
                <a:ea typeface="Times New Roman"/>
              </a:rPr>
              <a:t>до звіту про проходження практики та засвідчує відповідні відомості.</a:t>
            </a:r>
            <a:endParaRPr lang="ru-RU" sz="18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6250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Кафедральний керівник практики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uk-UA" sz="2400" dirty="0">
                <a:latin typeface="Times New Roman"/>
                <a:ea typeface="Times New Roman"/>
              </a:rPr>
              <a:t>Відвідує </a:t>
            </a:r>
            <a:r>
              <a:rPr lang="uk-UA" sz="2400" dirty="0" smtClean="0">
                <a:latin typeface="Times New Roman"/>
                <a:ea typeface="Times New Roman"/>
              </a:rPr>
              <a:t>«заліковий» відкритий урок.</a:t>
            </a:r>
            <a:endParaRPr lang="ru-RU" sz="24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uk-UA" sz="2400" dirty="0">
                <a:latin typeface="Times New Roman"/>
                <a:ea typeface="Times New Roman"/>
              </a:rPr>
              <a:t>Вносить до звіту інформацію про наявну документацію та оцінки сценарію позакласного заходу (виставляється викладачем кафедри педагогіки) та психологічної характеристики на </a:t>
            </a:r>
            <a:r>
              <a:rPr lang="uk-UA" sz="2400" dirty="0" smtClean="0">
                <a:latin typeface="Times New Roman"/>
                <a:ea typeface="Times New Roman"/>
              </a:rPr>
              <a:t>клас (виставляється </a:t>
            </a:r>
            <a:r>
              <a:rPr lang="uk-UA" sz="2400" dirty="0">
                <a:latin typeface="Times New Roman"/>
                <a:ea typeface="Times New Roman"/>
              </a:rPr>
              <a:t>викладачем кафедри психології).</a:t>
            </a:r>
            <a:endParaRPr lang="ru-RU" sz="24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6114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Консультації: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Консультація факультетського керівника практики </a:t>
            </a:r>
            <a:r>
              <a:rPr lang="uk-UA" dirty="0">
                <a:solidFill>
                  <a:srgbClr val="000000"/>
                </a:solidFill>
              </a:rPr>
              <a:t>–</a:t>
            </a:r>
            <a:r>
              <a:rPr lang="uk-UA" dirty="0" smtClean="0"/>
              <a:t>               щосереди о 15-00</a:t>
            </a:r>
          </a:p>
          <a:p>
            <a:r>
              <a:rPr lang="uk-UA" dirty="0" smtClean="0"/>
              <a:t>Консультація на кафедрі педагогіки: Жукова Оксана Анатоліївна, вівторок о 13-30 – 14-30, Північний корпус, </a:t>
            </a:r>
            <a:r>
              <a:rPr lang="uk-UA" dirty="0" err="1" smtClean="0"/>
              <a:t>ауд</a:t>
            </a:r>
            <a:r>
              <a:rPr lang="uk-UA" dirty="0" smtClean="0"/>
              <a:t>. 6-12</a:t>
            </a:r>
            <a:endParaRPr lang="uk-UA" dirty="0"/>
          </a:p>
          <a:p>
            <a:r>
              <a:rPr lang="uk-UA" dirty="0" smtClean="0"/>
              <a:t>Консультація на кафедрі психології: Москаленко Вікторія Вікторівна, середа о 14-30 – 15-30, Північний корпус, </a:t>
            </a:r>
            <a:r>
              <a:rPr lang="uk-UA" dirty="0" err="1" smtClean="0"/>
              <a:t>ауд</a:t>
            </a:r>
            <a:r>
              <a:rPr lang="uk-UA" dirty="0" smtClean="0"/>
              <a:t>. 4-16.</a:t>
            </a:r>
          </a:p>
          <a:p>
            <a:r>
              <a:rPr lang="uk-UA" dirty="0" smtClean="0"/>
              <a:t>Методкабінет працює у вівторок – п’ятницю (зразки документів)</a:t>
            </a:r>
          </a:p>
          <a:p>
            <a:r>
              <a:rPr lang="uk-UA" dirty="0" smtClean="0"/>
              <a:t>На сайті розміщені робоча програма педпрактики, критерії оцінювання, план роботи магістра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59040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81</TotalTime>
  <Words>521</Words>
  <Application>Microsoft Office PowerPoint</Application>
  <PresentationFormat>Экран (4:3)</PresentationFormat>
  <Paragraphs>71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Symbol</vt:lpstr>
      <vt:lpstr>Times New Roman</vt:lpstr>
      <vt:lpstr>Главная</vt:lpstr>
      <vt:lpstr>Педагогічна практика для студентів освітньо-кваліфікаційного рівня «магістр»</vt:lpstr>
      <vt:lpstr>Презентация PowerPoint</vt:lpstr>
      <vt:lpstr>Зміст практики</vt:lpstr>
      <vt:lpstr>Інформація для кафедральних керівників:</vt:lpstr>
      <vt:lpstr>Документація з педпрактики:</vt:lpstr>
      <vt:lpstr>Критерії оцінювання</vt:lpstr>
      <vt:lpstr>Вчитель:</vt:lpstr>
      <vt:lpstr>Кафедральний керівник практики</vt:lpstr>
      <vt:lpstr>Консультації: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Педагогічна практика для студентів освітньо-кваліфікаційного рівня «бакалавр»</dc:title>
  <dc:creator>Администратор</dc:creator>
  <cp:lastModifiedBy>user</cp:lastModifiedBy>
  <cp:revision>25</cp:revision>
  <dcterms:created xsi:type="dcterms:W3CDTF">2019-02-05T20:32:51Z</dcterms:created>
  <dcterms:modified xsi:type="dcterms:W3CDTF">2021-10-03T06:23:06Z</dcterms:modified>
</cp:coreProperties>
</file>