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56" r:id="rId14"/>
    <p:sldId id="261" r:id="rId15"/>
    <p:sldId id="259" r:id="rId16"/>
    <p:sldId id="263" r:id="rId17"/>
    <p:sldId id="258" r:id="rId18"/>
    <p:sldId id="262" r:id="rId19"/>
    <p:sldId id="264" r:id="rId20"/>
    <p:sldId id="26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2" autoAdjust="0"/>
    <p:restoredTop sz="94660"/>
  </p:normalViewPr>
  <p:slideViewPr>
    <p:cSldViewPr>
      <p:cViewPr>
        <p:scale>
          <a:sx n="60" d="100"/>
          <a:sy n="60" d="100"/>
        </p:scale>
        <p:origin x="-156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9F41F-FC68-4C13-9E3A-C6EA8BAD652B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21BDE-7F0C-4A82-8D22-CA6108035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39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BDE-7F0C-4A82-8D22-CA61080358D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95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Лиц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32" y="0"/>
            <a:ext cx="91546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356992"/>
            <a:ext cx="3564396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43744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мы можем убедиться, студент-практикант был чрезвычайно удивлен познаниями школьников,</a:t>
            </a:r>
            <a:endParaRPr lang="uk-UA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217379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2050" y="4293096"/>
            <a:ext cx="3726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</a:t>
            </a:r>
            <a:r>
              <a:rPr 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стремлением к максимальному усвоению знаний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38787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0506" y="692698"/>
            <a:ext cx="5082989" cy="7200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Изречения для услады</a:t>
            </a:r>
            <a:r>
              <a:rPr lang="ru-RU" sz="1100" b="1" dirty="0"/>
              <a:t>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2400" dirty="0" smtClean="0"/>
              <a:t>или </a:t>
            </a:r>
            <a:r>
              <a:rPr lang="ru-RU" sz="2400" dirty="0"/>
              <a:t>подводим итоги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916832"/>
            <a:ext cx="7560840" cy="45365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432003"/>
                </a:solidFill>
              </a:rPr>
              <a:t>Тема Гражданская война 1917-1922 гг</a:t>
            </a:r>
            <a:r>
              <a:rPr lang="ru-RU" sz="3200" b="1" dirty="0" smtClean="0">
                <a:solidFill>
                  <a:srgbClr val="432003"/>
                </a:solidFill>
              </a:rPr>
              <a:t>.</a:t>
            </a:r>
          </a:p>
          <a:p>
            <a:pPr algn="l"/>
            <a:endParaRPr lang="ru-RU" sz="3200" b="1" dirty="0">
              <a:solidFill>
                <a:srgbClr val="432003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u="sng" dirty="0" smtClean="0">
                <a:solidFill>
                  <a:srgbClr val="432003"/>
                </a:solidFill>
              </a:rPr>
              <a:t>Юго-Северное</a:t>
            </a:r>
            <a:r>
              <a:rPr lang="ru-RU" sz="3200" b="1" dirty="0" smtClean="0">
                <a:solidFill>
                  <a:srgbClr val="432003"/>
                </a:solidFill>
              </a:rPr>
              <a:t> </a:t>
            </a:r>
            <a:r>
              <a:rPr lang="ru-RU" sz="3200" b="1" dirty="0">
                <a:solidFill>
                  <a:srgbClr val="432003"/>
                </a:solidFill>
              </a:rPr>
              <a:t>направление наступления </a:t>
            </a:r>
            <a:r>
              <a:rPr lang="ru-RU" sz="3200" b="1" dirty="0" smtClean="0">
                <a:solidFill>
                  <a:srgbClr val="432003"/>
                </a:solidFill>
              </a:rPr>
              <a:t>войск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432003"/>
                </a:solidFill>
              </a:rPr>
              <a:t>Гетман </a:t>
            </a:r>
            <a:r>
              <a:rPr lang="ru-RU" sz="3200" b="1" dirty="0" err="1">
                <a:solidFill>
                  <a:srgbClr val="432003"/>
                </a:solidFill>
              </a:rPr>
              <a:t>Скоропа</a:t>
            </a:r>
            <a:r>
              <a:rPr lang="ru-RU" sz="3200" b="1" u="sng" dirty="0" err="1">
                <a:solidFill>
                  <a:srgbClr val="432003"/>
                </a:solidFill>
              </a:rPr>
              <a:t>т</a:t>
            </a:r>
            <a:r>
              <a:rPr lang="ru-RU" sz="3200" b="1" dirty="0" err="1">
                <a:solidFill>
                  <a:srgbClr val="432003"/>
                </a:solidFill>
              </a:rPr>
              <a:t>ский</a:t>
            </a:r>
            <a:endParaRPr lang="ru-RU" sz="3200" b="1" dirty="0">
              <a:solidFill>
                <a:srgbClr val="432003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432003"/>
                </a:solidFill>
              </a:rPr>
              <a:t>Совет </a:t>
            </a:r>
            <a:r>
              <a:rPr lang="ru-RU" sz="3200" b="1" dirty="0" err="1">
                <a:solidFill>
                  <a:srgbClr val="432003"/>
                </a:solidFill>
              </a:rPr>
              <a:t>бомжарских</a:t>
            </a:r>
            <a:r>
              <a:rPr lang="ru-RU" sz="3200" b="1" dirty="0">
                <a:solidFill>
                  <a:srgbClr val="432003"/>
                </a:solidFill>
              </a:rPr>
              <a:t> депутатов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432003"/>
                </a:solidFill>
              </a:rPr>
              <a:t>Высадка </a:t>
            </a:r>
            <a:r>
              <a:rPr lang="ru-RU" sz="3200" b="1" u="sng" dirty="0">
                <a:solidFill>
                  <a:srgbClr val="432003"/>
                </a:solidFill>
              </a:rPr>
              <a:t>поляков</a:t>
            </a:r>
            <a:r>
              <a:rPr lang="ru-RU" sz="3200" b="1" dirty="0">
                <a:solidFill>
                  <a:srgbClr val="432003"/>
                </a:solidFill>
              </a:rPr>
              <a:t> во Владивостоке 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77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_Users.###\R-L\Desktop\Без 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46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Users.###\R-L\Desktop\роме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32" y="0"/>
            <a:ext cx="915463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96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97024"/>
            <a:ext cx="4515966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936" y="404664"/>
            <a:ext cx="496855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Лицей. Начало.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47863" y="6252120"/>
            <a:ext cx="571265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Улыбка еще не сошла с их уст…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915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33781"/>
            <a:ext cx="3362336" cy="5976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88" r="-1752" b="32058"/>
          <a:stretch/>
        </p:blipFill>
        <p:spPr>
          <a:xfrm>
            <a:off x="5076056" y="2492896"/>
            <a:ext cx="3024336" cy="3204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3848" y="260648"/>
            <a:ext cx="582720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Глава 1. Голодный практикант – плохой практикант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595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95438"/>
            <a:ext cx="4082230" cy="54452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819"/>
            <a:ext cx="4032448" cy="53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924291"/>
            <a:ext cx="869420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Глава 2. Ознакомиться с трудовой повинностью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7044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641100"/>
            <a:ext cx="3655588" cy="487613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764" y="624084"/>
            <a:ext cx="3670993" cy="489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157192"/>
            <a:ext cx="806489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Глава 3. ИБД</a:t>
            </a:r>
          </a:p>
          <a:p>
            <a:r>
              <a:rPr lang="en-US" sz="3600" dirty="0" smtClean="0"/>
              <a:t>P.S. </a:t>
            </a:r>
            <a:r>
              <a:rPr lang="ru-RU" sz="3600" dirty="0" smtClean="0"/>
              <a:t>Имитация </a:t>
            </a:r>
            <a:r>
              <a:rPr lang="ru-RU" sz="3600" dirty="0" smtClean="0"/>
              <a:t>бурной деятельности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0730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181" y="1257660"/>
            <a:ext cx="3528391" cy="47064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51" t="102" r="8323"/>
          <a:stretch/>
        </p:blipFill>
        <p:spPr>
          <a:xfrm>
            <a:off x="4958688" y="1373315"/>
            <a:ext cx="3722425" cy="4590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188" y="458286"/>
            <a:ext cx="5580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Глава 4. Посещать занятия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6237312"/>
            <a:ext cx="27363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 урок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6207690"/>
            <a:ext cx="288032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</a:t>
            </a:r>
            <a:r>
              <a:rPr lang="ru-RU" dirty="0" smtClean="0"/>
              <a:t> урок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2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580" y="243632"/>
            <a:ext cx="3744416" cy="4992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563032"/>
            <a:ext cx="403244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Глава 5. Улыбаемся  …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254" y="2855441"/>
            <a:ext cx="50419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3988" y="5563031"/>
            <a:ext cx="367374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и  машем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111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_Users.###\R-L\Desktop\Без 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46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Users.###\R-L\Desktop\роме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32" y="0"/>
            <a:ext cx="915463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96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5" name="Picture 3" descr="D:\_Users.###\R-L\Desktop\день пер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88840"/>
            <a:ext cx="6528725" cy="3917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3568" y="1196752"/>
            <a:ext cx="3842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Итак, день первый…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 descr="D:\_Users.###\R-L\Desktop\лишь выдер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69192"/>
            <a:ext cx="6624736" cy="3974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90964" y="908720"/>
            <a:ext cx="7885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…лишь сила воли истинного римского легионера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помогла приехать в лицей к первому уроку.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980728"/>
            <a:ext cx="475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Легионеры – народ не только доблестный, но и творческий. Фото на пропуске – повод получить армейский позывной…</a:t>
            </a:r>
            <a:endParaRPr lang="ru-RU" sz="2800" dirty="0"/>
          </a:p>
        </p:txBody>
      </p:sp>
      <p:pic>
        <p:nvPicPr>
          <p:cNvPr id="1026" name="Picture 2" descr="D:\_Users.###\R-L\Desktop\малефисен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0000">
            <a:off x="332381" y="3594042"/>
            <a:ext cx="3498850" cy="2693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D:\_Users.###\R-L\Desktop\Да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0000">
            <a:off x="4427984" y="3933055"/>
            <a:ext cx="3499104" cy="2694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_Users.###\R-L\Desktop\вор-рецидивис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60000">
            <a:off x="5420273" y="857738"/>
            <a:ext cx="3498850" cy="2693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660000">
            <a:off x="1572434" y="4787615"/>
            <a:ext cx="2098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Малефисента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-240000">
            <a:off x="5637864" y="4860119"/>
            <a:ext cx="1916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Надо Дашку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назвать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-660000">
            <a:off x="6356792" y="1778770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Вор-рецидивист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100" name="Picture 4" descr="D:\_Users.###\R-L\Desktop\к бою.jpg"/>
          <p:cNvPicPr>
            <a:picLocks noChangeAspect="1" noChangeArrowheads="1"/>
          </p:cNvPicPr>
          <p:nvPr/>
        </p:nvPicPr>
        <p:blipFill>
          <a:blip r:embed="rId3" cstate="print"/>
          <a:srcRect l="1535" r="4808"/>
          <a:stretch>
            <a:fillRect/>
          </a:stretch>
        </p:blipFill>
        <p:spPr bwMode="auto">
          <a:xfrm>
            <a:off x="251520" y="3068960"/>
            <a:ext cx="4392488" cy="2813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D:\_Users.###\R-L\Desktop\с шефом.jpg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 l="8669" r="11868" b="10905"/>
          <a:stretch>
            <a:fillRect/>
          </a:stretch>
        </p:blipFill>
        <p:spPr bwMode="auto">
          <a:xfrm>
            <a:off x="4860032" y="1052736"/>
            <a:ext cx="396044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41567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Теперь доблестные бойцы во всеоружии…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29309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AUT VINCERE, AUT MORI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!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D:\_Users.###\R-L\Desktop\лс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59"/>
            <a:ext cx="3024336" cy="453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D:\_Users.###\R-L\Desktop\ур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6009" y="2669381"/>
            <a:ext cx="5226471" cy="3135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1052736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Образец военного искусства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– Легат Литовченко: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45 минут – и враг повержен!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146" name="Picture 2" descr="D:\_Users.###\R-L\Desktop\устали.jpg"/>
          <p:cNvPicPr>
            <a:picLocks noChangeAspect="1" noChangeArrowheads="1"/>
          </p:cNvPicPr>
          <p:nvPr/>
        </p:nvPicPr>
        <p:blipFill>
          <a:blip r:embed="rId3" cstate="print"/>
          <a:srcRect r="9165"/>
          <a:stretch>
            <a:fillRect/>
          </a:stretch>
        </p:blipFill>
        <p:spPr bwMode="auto">
          <a:xfrm>
            <a:off x="3046955" y="1228948"/>
            <a:ext cx="5845525" cy="428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052736"/>
            <a:ext cx="29158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Римские легионеры настолько суровы, что восстанавливать силы могут в любом месте в любое время… Ну, а что, война войной, а сон по расписанию!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194" name="Picture 2" descr="D:\_Users.###\R-L\Desktop\очень мужество.jpg"/>
          <p:cNvPicPr>
            <a:picLocks noChangeAspect="1" noChangeArrowheads="1"/>
          </p:cNvPicPr>
          <p:nvPr/>
        </p:nvPicPr>
        <p:blipFill>
          <a:blip r:embed="rId3" cstate="print"/>
          <a:srcRect l="3845" t="8441" r="20517" b="31650"/>
          <a:stretch>
            <a:fillRect/>
          </a:stretch>
        </p:blipFill>
        <p:spPr bwMode="auto">
          <a:xfrm>
            <a:off x="288032" y="1122330"/>
            <a:ext cx="4644008" cy="4682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980728"/>
            <a:ext cx="4032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Лишь только доблесть и мужество истинного римского легионера позволили вступить в неравный бой: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практикант 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VS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полтора десятка лицеистов…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218" name="Picture 2" descr="D:\_Users.###\R-L\Desktop\мужество.jpg"/>
          <p:cNvPicPr>
            <a:picLocks noChangeAspect="1" noChangeArrowheads="1"/>
          </p:cNvPicPr>
          <p:nvPr/>
        </p:nvPicPr>
        <p:blipFill>
          <a:blip r:embed="rId3" cstate="print"/>
          <a:srcRect l="8235" t="1961" r="5882"/>
          <a:stretch>
            <a:fillRect/>
          </a:stretch>
        </p:blipFill>
        <p:spPr bwMode="auto">
          <a:xfrm>
            <a:off x="323528" y="1556792"/>
            <a:ext cx="525658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D:\_Users.###\R-L\Desktop\снова муж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556792"/>
            <a:ext cx="3161327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36512" y="9087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Замечена атака с правого фланга!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0467" y="5301208"/>
            <a:ext cx="4768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Сражение продолжается!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653" y="4653136"/>
            <a:ext cx="1985855" cy="16369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4" t="12445" r="12166" b="4000"/>
          <a:stretch/>
        </p:blipFill>
        <p:spPr>
          <a:xfrm>
            <a:off x="6594449" y="4653136"/>
            <a:ext cx="1821624" cy="16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0" t="20445" r="9592" b="9557"/>
          <a:stretch/>
        </p:blipFill>
        <p:spPr>
          <a:xfrm rot="5400000">
            <a:off x="4037374" y="4439654"/>
            <a:ext cx="1636987" cy="206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415"/>
            <a:ext cx="3387209" cy="322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45888" y="332532"/>
            <a:ext cx="4893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трое практикантов отправились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школу.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посещали они уроки в 10 классе, который изучал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тему гражданской войны…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83" y="3861977"/>
            <a:ext cx="1764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Буйдин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4271238" y="3904908"/>
            <a:ext cx="155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982933" y="3886075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Юров Д.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9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42" name="Picture 2" descr="D:\_Users.###\R-L\Desktop\гале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44824"/>
            <a:ext cx="4619818" cy="378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3" name="Picture 3" descr="D:\_Users.###\R-L\Desktop\снова галерка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932039" y="1844824"/>
            <a:ext cx="3891425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98072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…тем временем в тылу...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 descr="D:\_Users.###\R-L\Desktop\с легатом.jpg"/>
          <p:cNvPicPr>
            <a:picLocks noChangeAspect="1" noChangeArrowheads="1"/>
          </p:cNvPicPr>
          <p:nvPr/>
        </p:nvPicPr>
        <p:blipFill>
          <a:blip r:embed="rId3" cstate="print"/>
          <a:srcRect l="2020" t="10477" r="3030" b="2715"/>
          <a:stretch>
            <a:fillRect/>
          </a:stretch>
        </p:blipFill>
        <p:spPr bwMode="auto">
          <a:xfrm>
            <a:off x="1115616" y="1772816"/>
            <a:ext cx="6984776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83671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Фото с легатом на память.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Он сопротивлялся, но бойцы оказались непреклонны.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Users.###\R-L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1266" name="Picture 2" descr="D:\_Users.###\R-L\Desktop\SugX5P4htuk.jpg"/>
          <p:cNvPicPr>
            <a:picLocks noChangeAspect="1" noChangeArrowheads="1"/>
          </p:cNvPicPr>
          <p:nvPr/>
        </p:nvPicPr>
        <p:blipFill>
          <a:blip r:embed="rId3" cstate="print"/>
          <a:srcRect t="6865" b="16473"/>
          <a:stretch>
            <a:fillRect/>
          </a:stretch>
        </p:blipFill>
        <p:spPr bwMode="auto">
          <a:xfrm>
            <a:off x="3779912" y="1052736"/>
            <a:ext cx="5112568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1413351"/>
            <a:ext cx="33123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…на закате последнего дня римские легионеры, стойко выдержав все испытания, возвратились домой.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_Users.###\R-L\Desktop\Лиц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32" y="0"/>
            <a:ext cx="91546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98114" y="548679"/>
            <a:ext cx="32403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 Юго-Северном направление наступлении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войск…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1"/>
            <a:ext cx="4590510" cy="456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37574" y="476673"/>
            <a:ext cx="7938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в этом им помогла художественная картина Евгения </a:t>
            </a:r>
            <a:r>
              <a:rPr lang="ru-RU" sz="3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Карелова</a:t>
            </a:r>
            <a:r>
              <a:rPr 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«Служили два товарища»…</a:t>
            </a:r>
            <a:endParaRPr lang="uk-UA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5" y="2204864"/>
            <a:ext cx="7802276" cy="3960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3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30345" y="5288340"/>
            <a:ext cx="7638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перерыве не успел сфотографироваться с каждым лицеистом – сфотографировался с общим фото. </a:t>
            </a:r>
            <a:endParaRPr lang="uk-UA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29"/>
          <a:stretch>
            <a:fillRect/>
          </a:stretch>
        </p:blipFill>
        <p:spPr>
          <a:xfrm>
            <a:off x="1601671" y="692696"/>
            <a:ext cx="5660408" cy="4612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36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5085184"/>
            <a:ext cx="5886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доказали практикантам, что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гетман-то -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Скоропа</a:t>
            </a:r>
            <a:r>
              <a:rPr lang="ru-RU" sz="36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ский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51" b="24801"/>
          <a:stretch/>
        </p:blipFill>
        <p:spPr>
          <a:xfrm>
            <a:off x="467544" y="332656"/>
            <a:ext cx="548122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69427" y="693271"/>
            <a:ext cx="19938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ырезка из работы учеников, которую </a:t>
            </a:r>
            <a:r>
              <a:rPr lang="en-US" sz="3200" dirty="0" smtClean="0"/>
              <a:t>“</a:t>
            </a:r>
            <a:r>
              <a:rPr lang="ru-RU" sz="3200" dirty="0" smtClean="0"/>
              <a:t>исправили</a:t>
            </a:r>
            <a:r>
              <a:rPr lang="en-US" sz="3200" dirty="0" smtClean="0"/>
              <a:t>”</a:t>
            </a:r>
            <a:r>
              <a:rPr lang="ru-RU" sz="3200" dirty="0" smtClean="0"/>
              <a:t> практиканты)</a:t>
            </a:r>
            <a:endParaRPr lang="uk-UA" sz="3200" dirty="0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948772" y="1412776"/>
            <a:ext cx="733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2220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://www.sasco.ru/files/Korsakov-Vladivostok_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6"/>
          <a:stretch>
            <a:fillRect/>
          </a:stretch>
        </p:blipFill>
        <p:spPr bwMode="auto">
          <a:xfrm>
            <a:off x="305526" y="1484784"/>
            <a:ext cx="4212468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712549"/>
            <a:ext cx="2538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prstClr val="black"/>
                </a:solidFill>
              </a:rPr>
              <a:t>Rzeczpospolita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Polska</a:t>
            </a:r>
            <a:endParaRPr lang="uk-UA" sz="2800" dirty="0">
              <a:solidFill>
                <a:prstClr val="black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3356992"/>
            <a:ext cx="918102" cy="0"/>
          </a:xfrm>
          <a:prstGeom prst="lin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1208"/>
            <a:ext cx="355104" cy="360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7144" y="260648"/>
            <a:ext cx="8478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дня был заслушан доклад школьников о высадке поляков во Владивостоке… </a:t>
            </a:r>
            <a:endParaRPr lang="uk-UA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94" y="1504216"/>
            <a:ext cx="4212468" cy="4993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82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_Users.###\R-L\Desktop\luxfon.com_11427.jpg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26617" r="51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3068960"/>
            <a:ext cx="33991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48" r="3077" b="5625"/>
          <a:stretch/>
        </p:blipFill>
        <p:spPr>
          <a:xfrm>
            <a:off x="575556" y="260648"/>
            <a:ext cx="306834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07904" y="1220559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о Советах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бомжарских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78" y="4005065"/>
            <a:ext cx="2745794" cy="241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768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369</Words>
  <Application>Microsoft Office PowerPoint</Application>
  <PresentationFormat>Экран (4:3)</PresentationFormat>
  <Paragraphs>56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Изречения для услады  или подводим итоги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Nasta</dc:creator>
  <cp:lastModifiedBy>R-L</cp:lastModifiedBy>
  <cp:revision>14</cp:revision>
  <dcterms:created xsi:type="dcterms:W3CDTF">2015-03-01T17:07:28Z</dcterms:created>
  <dcterms:modified xsi:type="dcterms:W3CDTF">2015-03-01T19:32:26Z</dcterms:modified>
</cp:coreProperties>
</file>