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69" r:id="rId16"/>
    <p:sldId id="275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99695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 </a:t>
            </a:r>
            <a:r>
              <a:rPr lang="uk-UA" dirty="0"/>
              <a:t>П</a:t>
            </a:r>
            <a:r>
              <a:rPr lang="uk-UA" dirty="0" smtClean="0"/>
              <a:t>едагогічна практика в Харківській гімназії № 46                ім. М. В. Ломоносова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3284984"/>
            <a:ext cx="4139952" cy="3384376"/>
          </a:xfrm>
        </p:spPr>
        <p:txBody>
          <a:bodyPr>
            <a:normAutofit/>
          </a:bodyPr>
          <a:lstStyle/>
          <a:p>
            <a:pPr algn="r"/>
            <a:r>
              <a:rPr lang="uk-UA" sz="2800" dirty="0" smtClean="0">
                <a:solidFill>
                  <a:srgbClr val="002060"/>
                </a:solidFill>
              </a:rPr>
              <a:t>Практику проходили:</a:t>
            </a:r>
          </a:p>
          <a:p>
            <a:pPr algn="r"/>
            <a:r>
              <a:rPr lang="uk-UA" sz="2800" dirty="0" smtClean="0">
                <a:solidFill>
                  <a:srgbClr val="002060"/>
                </a:solidFill>
              </a:rPr>
              <a:t>Бородіна Т.,</a:t>
            </a:r>
            <a:r>
              <a:rPr lang="uk-UA" sz="2800" dirty="0" err="1" smtClean="0">
                <a:solidFill>
                  <a:srgbClr val="002060"/>
                </a:solidFill>
              </a:rPr>
              <a:t>Неліна</a:t>
            </a:r>
            <a:r>
              <a:rPr lang="uk-UA" sz="2800" dirty="0" smtClean="0">
                <a:solidFill>
                  <a:srgbClr val="002060"/>
                </a:solidFill>
              </a:rPr>
              <a:t> Н.,</a:t>
            </a:r>
          </a:p>
          <a:p>
            <a:pPr algn="r"/>
            <a:r>
              <a:rPr lang="uk-UA" sz="2800" dirty="0" smtClean="0">
                <a:solidFill>
                  <a:srgbClr val="002060"/>
                </a:solidFill>
              </a:rPr>
              <a:t>Ляпко Ю.,</a:t>
            </a:r>
            <a:r>
              <a:rPr lang="uk-UA" sz="2800" dirty="0" err="1" smtClean="0">
                <a:solidFill>
                  <a:srgbClr val="002060"/>
                </a:solidFill>
              </a:rPr>
              <a:t>Ховтура</a:t>
            </a:r>
            <a:r>
              <a:rPr lang="uk-UA" sz="2800" dirty="0" smtClean="0">
                <a:solidFill>
                  <a:srgbClr val="002060"/>
                </a:solidFill>
              </a:rPr>
              <a:t> А.,</a:t>
            </a:r>
          </a:p>
          <a:p>
            <a:pPr algn="r"/>
            <a:r>
              <a:rPr lang="uk-UA" sz="2800" dirty="0" err="1" smtClean="0">
                <a:solidFill>
                  <a:srgbClr val="002060"/>
                </a:solidFill>
              </a:rPr>
              <a:t>Дурицький</a:t>
            </a:r>
            <a:r>
              <a:rPr lang="uk-UA" sz="2800" dirty="0" smtClean="0">
                <a:solidFill>
                  <a:srgbClr val="002060"/>
                </a:solidFill>
              </a:rPr>
              <a:t> П.</a:t>
            </a:r>
          </a:p>
          <a:p>
            <a:pPr algn="r"/>
            <a:r>
              <a:rPr lang="uk-UA" sz="2800" dirty="0" smtClean="0">
                <a:solidFill>
                  <a:srgbClr val="002060"/>
                </a:solidFill>
              </a:rPr>
              <a:t>(Кафедра історії України)</a:t>
            </a:r>
            <a:endParaRPr lang="uk-UA" sz="28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Ip84p2VrzZw.jpg"/>
          <p:cNvPicPr>
            <a:picLocks noChangeAspect="1"/>
          </p:cNvPicPr>
          <p:nvPr/>
        </p:nvPicPr>
        <p:blipFill>
          <a:blip r:embed="rId2" cstate="print"/>
          <a:srcRect l="7506" t="10007" r="6716" b="5644"/>
          <a:stretch>
            <a:fillRect/>
          </a:stretch>
        </p:blipFill>
        <p:spPr>
          <a:xfrm>
            <a:off x="0" y="3167514"/>
            <a:ext cx="5004048" cy="36904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052736"/>
            <a:ext cx="6566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 сучасних гімназистів</a:t>
            </a:r>
            <a:endParaRPr lang="uk-UA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IMG_20150212_095821.jpg"/>
          <p:cNvPicPr>
            <a:picLocks noChangeAspect="1"/>
          </p:cNvPicPr>
          <p:nvPr/>
        </p:nvPicPr>
        <p:blipFill>
          <a:blip r:embed="rId2" cstate="print"/>
          <a:srcRect b="16384"/>
          <a:stretch>
            <a:fillRect/>
          </a:stretch>
        </p:blipFill>
        <p:spPr>
          <a:xfrm>
            <a:off x="0" y="2132856"/>
            <a:ext cx="4707767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mkJJJZmc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717032"/>
            <a:ext cx="3763392" cy="2822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508104" y="2708920"/>
            <a:ext cx="3399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Активність та…</a:t>
            </a:r>
            <a:endParaRPr lang="uk-UA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5517232"/>
            <a:ext cx="2124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Інновації</a:t>
            </a:r>
            <a:endParaRPr lang="uk-UA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692696"/>
            <a:ext cx="4969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Хвилинка профорієнтації</a:t>
            </a:r>
            <a:endParaRPr lang="uk-UA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kiko_4rWBi0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t="9398" r="1434" b="2891"/>
          <a:stretch>
            <a:fillRect/>
          </a:stretch>
        </p:blipFill>
        <p:spPr>
          <a:xfrm>
            <a:off x="827584" y="1340768"/>
            <a:ext cx="7560840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3527" y="5661248"/>
            <a:ext cx="8352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На жаль, ми не побачили на цьому стенді професії історика, але ми заповнили </a:t>
            </a:r>
          </a:p>
          <a:p>
            <a:pPr algn="ctr"/>
            <a:r>
              <a:rPr lang="uk-UA" dirty="0" smtClean="0"/>
              <a:t>пробіл, виступивши перед учнями 11 класів, з повідомленням про наш факультет.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08720"/>
            <a:ext cx="8203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Студенти-практиканти 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Дурицький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П. та 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Ляпко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Ю. у дикій шкільній савані:)</a:t>
            </a:r>
            <a:endParaRPr lang="uk-UA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3lcjiXaSWiE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539552" y="1628800"/>
            <a:ext cx="3456384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Qt7dUhUMBOU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211960" y="1628800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qtE0hOcT5U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4211960" y="4802825"/>
            <a:ext cx="3960440" cy="1866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93122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Враження про практику: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8147248" cy="4733880"/>
          </a:xfrm>
        </p:spPr>
        <p:txBody>
          <a:bodyPr>
            <a:normAutofit/>
          </a:bodyPr>
          <a:lstStyle/>
          <a:p>
            <a:r>
              <a:rPr lang="uk-UA" sz="1800" i="1" dirty="0"/>
              <a:t>Гімназія залишила самі позитивні емоції, відразу, з першого дня її відвідування. Уроки і перерви дозволили пережити забуті хвилини свого шкільного життя. Доброзичливе відношення педагогічного складу, товариськість школярів робили цікавим і захоплюючим знаходження в ній. Запам`яталась зразкова чистота в кабінетах та коридорах, куточки де можна ознайомитись з історією школи, досягненнями талановитих учнів – це давало можливість переконатися, що гімназія надає досить високий рівень знань. Після проходження практики в даній гімназії, моє ставлення до </a:t>
            </a:r>
            <a:r>
              <a:rPr lang="uk-UA" sz="1800" i="1"/>
              <a:t>школи </a:t>
            </a:r>
            <a:r>
              <a:rPr lang="uk-UA" sz="1800" i="1" smtClean="0"/>
              <a:t>змінилося </a:t>
            </a:r>
            <a:r>
              <a:rPr lang="uk-UA" sz="1800" i="1" dirty="0"/>
              <a:t>на </a:t>
            </a:r>
            <a:r>
              <a:rPr lang="uk-UA" sz="1800" i="1" dirty="0" smtClean="0"/>
              <a:t>краще.</a:t>
            </a:r>
          </a:p>
          <a:p>
            <a:pPr marL="0" indent="0">
              <a:buNone/>
            </a:pPr>
            <a:r>
              <a:rPr lang="uk-UA" sz="1800" i="1" dirty="0" smtClean="0"/>
              <a:t>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endParaRPr lang="uk-UA" sz="1800" i="1" dirty="0"/>
          </a:p>
          <a:p>
            <a:pPr marL="0" indent="0">
              <a:buNone/>
            </a:pPr>
            <a:endParaRPr lang="uk-UA" sz="1800" i="1" dirty="0" smtClean="0"/>
          </a:p>
          <a:p>
            <a:pPr marL="0" indent="0">
              <a:buNone/>
            </a:pPr>
            <a:r>
              <a:rPr lang="uk-UA" sz="1800" i="1" dirty="0"/>
              <a:t> </a:t>
            </a:r>
            <a:r>
              <a:rPr lang="uk-UA" sz="1800" i="1" dirty="0" smtClean="0"/>
              <a:t>                                                                                                                    Юрій </a:t>
            </a:r>
            <a:r>
              <a:rPr lang="uk-UA" sz="1800" i="1" dirty="0" err="1" smtClean="0"/>
              <a:t>Ляпко</a:t>
            </a:r>
            <a:endParaRPr lang="uk-UA" sz="1800" i="1" dirty="0" smtClean="0"/>
          </a:p>
          <a:p>
            <a:pPr marL="0" indent="0">
              <a:buNone/>
            </a:pPr>
            <a:endParaRPr lang="ru-RU" sz="1800" i="1" dirty="0" smtClean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137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195456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389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i="1" dirty="0" smtClean="0"/>
              <a:t>                                 Після </a:t>
            </a:r>
            <a:r>
              <a:rPr lang="uk-UA" sz="1800" i="1" dirty="0"/>
              <a:t>хліба найважливіше для народу — школа. Ж. Дантон</a:t>
            </a:r>
            <a:endParaRPr lang="ru-RU" sz="1800" i="1" dirty="0"/>
          </a:p>
          <a:p>
            <a:pPr marL="0" indent="0">
              <a:buNone/>
            </a:pPr>
            <a:r>
              <a:rPr lang="uk-UA" sz="1800" i="1" dirty="0" smtClean="0"/>
              <a:t>              9  </a:t>
            </a:r>
            <a:r>
              <a:rPr lang="uk-UA" sz="1800" i="1" dirty="0"/>
              <a:t>лютого  я  вперше  переступив  поріг  гімназії… Переступив  поріг  уже  у  статусі  майбутнього  учителя,  поріг  гімназії  не  рідної,  а тієї,  яка  дасть  мені  дорогу  в світ  викладання  та  світ  вчителів.  Найбільше  я  боявся  розчаруватися  у  професії  вчителя,  але  після  двох  тижнів  проведених  у  шкільних  кабінетах,  де  я  уявляв  себе  учителем,    зрозумів,  що  професія  вчителя – життєдайна. </a:t>
            </a:r>
            <a:endParaRPr lang="ru-RU" sz="1800" i="1" dirty="0"/>
          </a:p>
          <a:p>
            <a:pPr marL="0" indent="0">
              <a:buNone/>
            </a:pPr>
            <a:r>
              <a:rPr lang="uk-UA" sz="1800" i="1" dirty="0"/>
              <a:t> </a:t>
            </a:r>
            <a:r>
              <a:rPr lang="uk-UA" sz="1800" i="1" dirty="0" smtClean="0"/>
              <a:t>             Окремо  </a:t>
            </a:r>
            <a:r>
              <a:rPr lang="uk-UA" sz="1800" i="1" dirty="0"/>
              <a:t>вразили  мене в  гімназії  своїм  професіоналізмом  вчителі,  майже всі  без  винятку.  З  перших  хвилин  знайомства   з   кожним викладачем ставало    зрозуміло,  що   перед  тобою   дійсно  інтелектуал, а  з  перших уроків  приходило  бажання   навчатись   новим  знанням. </a:t>
            </a:r>
            <a:endParaRPr lang="ru-RU" sz="1800" i="1" dirty="0"/>
          </a:p>
          <a:p>
            <a:pPr marL="0" indent="0">
              <a:buNone/>
            </a:pPr>
            <a:r>
              <a:rPr lang="uk-UA" sz="1800" i="1" dirty="0" smtClean="0"/>
              <a:t>                  Якось</a:t>
            </a:r>
            <a:r>
              <a:rPr lang="uk-UA" sz="1800" i="1" dirty="0"/>
              <a:t>,  сидячи  на   уроці,  я  уявив,  що  гімназія  №46 – це  великий  корабель,  що  пливе  в  морі  знань,  з  його  палуби  то сходять, то  приходять   нові  і  нові  учні,  і  знову  на  вчителів  чекає  «тяжка  праця – із  людських  душ  ліпити  шедеври».</a:t>
            </a:r>
            <a:endParaRPr lang="ru-RU" sz="1800" i="1" dirty="0"/>
          </a:p>
          <a:p>
            <a:pPr marL="0" indent="0">
              <a:buNone/>
            </a:pPr>
            <a:r>
              <a:rPr lang="uk-UA" sz="1800" i="1" dirty="0" smtClean="0"/>
              <a:t>                                                                                                               Петро </a:t>
            </a:r>
            <a:r>
              <a:rPr lang="uk-UA" sz="1800" i="1" dirty="0" err="1" smtClean="0"/>
              <a:t>Дурицький</a:t>
            </a:r>
            <a:r>
              <a:rPr lang="uk-UA" sz="1800" i="1" dirty="0" smtClean="0"/>
              <a:t> </a:t>
            </a:r>
            <a:endParaRPr lang="ru-RU" sz="1800" i="1" dirty="0"/>
          </a:p>
          <a:p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22110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908720"/>
            <a:ext cx="7155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Натхнення родом із гімназії</a:t>
            </a:r>
            <a:endParaRPr lang="uk-UA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3" y="1916832"/>
            <a:ext cx="381642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Історик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Ритор,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Механік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Хімік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мінералог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Художник,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Віршотворець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спробував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проник».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(О. С.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Пушкін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В. Ломоносова)</a:t>
            </a:r>
          </a:p>
          <a:p>
            <a:endParaRPr lang="uk-UA" dirty="0"/>
          </a:p>
        </p:txBody>
      </p:sp>
      <p:pic>
        <p:nvPicPr>
          <p:cNvPr id="4" name="Рисунок 3" descr="IMG_20150217_101222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179512" y="1844824"/>
            <a:ext cx="2736304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20150217_101341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5916149" y="4437112"/>
            <a:ext cx="3000334" cy="225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9tWluQueuWc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3275856" y="4725144"/>
            <a:ext cx="2376264" cy="1890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FfBsgNE2JIo.jpg"/>
          <p:cNvPicPr>
            <a:picLocks noChangeAspect="1"/>
          </p:cNvPicPr>
          <p:nvPr/>
        </p:nvPicPr>
        <p:blipFill>
          <a:blip r:embed="rId5" cstate="print">
            <a:lum bright="-10000"/>
          </a:blip>
          <a:stretch>
            <a:fillRect/>
          </a:stretch>
        </p:blipFill>
        <p:spPr>
          <a:xfrm>
            <a:off x="6804248" y="2060848"/>
            <a:ext cx="2123728" cy="1592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Над презентацією працювали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35480"/>
            <a:ext cx="8219256" cy="4389120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Бородіна Тетяна ІС- </a:t>
            </a:r>
            <a:r>
              <a:rPr lang="uk-UA" dirty="0" smtClean="0">
                <a:latin typeface="+mj-lt"/>
              </a:rPr>
              <a:t>41</a:t>
            </a:r>
          </a:p>
          <a:p>
            <a:r>
              <a:rPr lang="uk-UA" dirty="0" err="1" smtClean="0"/>
              <a:t>Неліна</a:t>
            </a:r>
            <a:r>
              <a:rPr lang="uk-UA" dirty="0" smtClean="0"/>
              <a:t> Наталя ІС </a:t>
            </a:r>
            <a:r>
              <a:rPr lang="uk-UA" dirty="0" smtClean="0">
                <a:latin typeface="+mj-lt"/>
              </a:rPr>
              <a:t>- 41</a:t>
            </a:r>
          </a:p>
          <a:p>
            <a:r>
              <a:rPr lang="uk-UA" dirty="0" err="1" smtClean="0"/>
              <a:t>Ховтура</a:t>
            </a:r>
            <a:r>
              <a:rPr lang="uk-UA" dirty="0" smtClean="0"/>
              <a:t> Анастасія ІС- </a:t>
            </a:r>
            <a:r>
              <a:rPr lang="uk-UA" dirty="0" smtClean="0">
                <a:latin typeface="+mj-lt"/>
              </a:rPr>
              <a:t>42</a:t>
            </a:r>
          </a:p>
          <a:p>
            <a:endParaRPr lang="uk-UA" dirty="0">
              <a:latin typeface="+mj-lt"/>
            </a:endParaRPr>
          </a:p>
          <a:p>
            <a:pPr marL="0" indent="0">
              <a:buNone/>
            </a:pPr>
            <a:r>
              <a:rPr lang="uk-UA" sz="4400" dirty="0"/>
              <a:t>Ділилися враженнями про </a:t>
            </a:r>
            <a:r>
              <a:rPr lang="uk-UA" sz="4400" dirty="0" smtClean="0"/>
              <a:t>практику: </a:t>
            </a:r>
          </a:p>
          <a:p>
            <a:pPr marL="0" indent="0">
              <a:buNone/>
            </a:pPr>
            <a:endParaRPr lang="uk-UA" sz="4400" dirty="0" smtClean="0">
              <a:latin typeface="+mj-lt"/>
            </a:endParaRPr>
          </a:p>
          <a:p>
            <a:r>
              <a:rPr lang="uk-UA" dirty="0" err="1" smtClean="0"/>
              <a:t>Дурицький</a:t>
            </a:r>
            <a:r>
              <a:rPr lang="uk-UA" dirty="0" smtClean="0"/>
              <a:t> Петро ІС- </a:t>
            </a:r>
            <a:r>
              <a:rPr lang="uk-UA" dirty="0" smtClean="0">
                <a:latin typeface="+mj-lt"/>
              </a:rPr>
              <a:t>43</a:t>
            </a:r>
          </a:p>
          <a:p>
            <a:r>
              <a:rPr lang="uk-UA" dirty="0" err="1" smtClean="0"/>
              <a:t>Ляпко</a:t>
            </a:r>
            <a:r>
              <a:rPr lang="uk-UA" dirty="0" smtClean="0"/>
              <a:t> Юрій ІС-</a:t>
            </a:r>
            <a:r>
              <a:rPr lang="uk-UA" dirty="0" smtClean="0">
                <a:latin typeface="+mj-lt"/>
              </a:rPr>
              <a:t>42</a:t>
            </a:r>
          </a:p>
          <a:p>
            <a:pPr marL="0" indent="0">
              <a:buNone/>
            </a:pPr>
            <a:r>
              <a:rPr lang="uk-UA" dirty="0"/>
              <a:t> </a:t>
            </a: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</a:t>
            </a:r>
          </a:p>
          <a:p>
            <a:pPr marL="0" indent="0">
              <a:buNone/>
            </a:pPr>
            <a:endParaRPr lang="uk-UA" sz="4400" dirty="0" smtClean="0">
              <a:latin typeface="+mj-lt"/>
            </a:endParaRP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6497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636912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/>
              <a:t>ДЯКУЄМО ЗА УВАГУ!</a:t>
            </a:r>
            <a:endParaRPr lang="uk-UA" sz="4400" dirty="0"/>
          </a:p>
        </p:txBody>
      </p:sp>
      <p:pic>
        <p:nvPicPr>
          <p:cNvPr id="3" name="Рисунок 2" descr="5_jUkIwMQ88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4139952" y="3717032"/>
            <a:ext cx="2193708" cy="2924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50217_1012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17032"/>
            <a:ext cx="3515883" cy="2636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obOq1Jfm2Oc.jpg"/>
          <p:cNvPicPr>
            <a:picLocks noChangeAspect="1"/>
          </p:cNvPicPr>
          <p:nvPr/>
        </p:nvPicPr>
        <p:blipFill>
          <a:blip r:embed="rId4" cstate="print">
            <a:lum bright="-10000"/>
          </a:blip>
          <a:stretch>
            <a:fillRect/>
          </a:stretch>
        </p:blipFill>
        <p:spPr>
          <a:xfrm>
            <a:off x="3491880" y="620688"/>
            <a:ext cx="2683272" cy="2012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Ze5YhWMh9tQ.jpg"/>
          <p:cNvPicPr>
            <a:picLocks noChangeAspect="1"/>
          </p:cNvPicPr>
          <p:nvPr/>
        </p:nvPicPr>
        <p:blipFill>
          <a:blip r:embed="rId5" cstate="print">
            <a:lum bright="-10000"/>
          </a:blip>
          <a:srcRect l="5166" r="11946" b="6648"/>
          <a:stretch>
            <a:fillRect/>
          </a:stretch>
        </p:blipFill>
        <p:spPr>
          <a:xfrm>
            <a:off x="611560" y="260648"/>
            <a:ext cx="2880320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50209_120628.jpg"/>
          <p:cNvPicPr>
            <a:picLocks noChangeAspect="1"/>
          </p:cNvPicPr>
          <p:nvPr/>
        </p:nvPicPr>
        <p:blipFill>
          <a:blip r:embed="rId6" cstate="print">
            <a:lum bright="10000"/>
          </a:blip>
          <a:srcRect t="11943" r="1472"/>
          <a:stretch>
            <a:fillRect/>
          </a:stretch>
        </p:blipFill>
        <p:spPr>
          <a:xfrm>
            <a:off x="6156176" y="188640"/>
            <a:ext cx="2448272" cy="16410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50210_1057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72200" y="3933056"/>
            <a:ext cx="2771800" cy="2078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32656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Перші кроки у гімназії…</a:t>
            </a:r>
            <a:endParaRPr lang="uk-UA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qybdeaRwRZY.jpg"/>
          <p:cNvPicPr>
            <a:picLocks noChangeAspect="1"/>
          </p:cNvPicPr>
          <p:nvPr/>
        </p:nvPicPr>
        <p:blipFill>
          <a:blip r:embed="rId2" cstate="print">
            <a:lum bright="20000" contrast="20000"/>
          </a:blip>
          <a:srcRect t="4428" r="7774" b="12660"/>
          <a:stretch>
            <a:fillRect/>
          </a:stretch>
        </p:blipFill>
        <p:spPr>
          <a:xfrm>
            <a:off x="0" y="1484784"/>
            <a:ext cx="3024336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6nv_2w7tsQo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rcRect l="22777" t="-121" r="32164"/>
          <a:stretch>
            <a:fillRect/>
          </a:stretch>
        </p:blipFill>
        <p:spPr>
          <a:xfrm>
            <a:off x="5687616" y="1340768"/>
            <a:ext cx="3456384" cy="46029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IMG_20150217_101241.jpg"/>
          <p:cNvPicPr>
            <a:picLocks noChangeAspect="1"/>
          </p:cNvPicPr>
          <p:nvPr/>
        </p:nvPicPr>
        <p:blipFill>
          <a:blip r:embed="rId4" cstate="print">
            <a:lum bright="20000" contrast="20000"/>
          </a:blip>
          <a:stretch>
            <a:fillRect/>
          </a:stretch>
        </p:blipFill>
        <p:spPr>
          <a:xfrm>
            <a:off x="2483768" y="2204864"/>
            <a:ext cx="3816424" cy="28623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47667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Життя зсередини</a:t>
            </a:r>
            <a:endParaRPr lang="uk-UA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MZHSnPzPpnY.jpg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rcRect l="6202" t="4851" r="4450" b="22700"/>
          <a:stretch>
            <a:fillRect/>
          </a:stretch>
        </p:blipFill>
        <p:spPr>
          <a:xfrm>
            <a:off x="971600" y="1196753"/>
            <a:ext cx="3096344" cy="3994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ZGf_L3PTC34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 l="1752" t="3801" r="3645" b="23750"/>
          <a:stretch>
            <a:fillRect/>
          </a:stretch>
        </p:blipFill>
        <p:spPr>
          <a:xfrm>
            <a:off x="4788024" y="1124744"/>
            <a:ext cx="3168352" cy="4048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9513" y="5373217"/>
            <a:ext cx="8496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Недаремно Харківська гімназія № 46 носить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видатного просвітителя         М. В. Ломоносова, виховуючи видатних математиків, хіміків, істориків, громадський діячів, філологів та просто громадян із активною життєвою позицією.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4868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 </a:t>
            </a:r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уроках історії…</a:t>
            </a:r>
            <a:endParaRPr lang="uk-UA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g63SyxfcVNI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rcRect l="7954" t="29000" r="947"/>
          <a:stretch>
            <a:fillRect/>
          </a:stretch>
        </p:blipFill>
        <p:spPr>
          <a:xfrm>
            <a:off x="323528" y="1700808"/>
            <a:ext cx="3322477" cy="432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2NFd1G-N5eI.jpg"/>
          <p:cNvPicPr>
            <a:picLocks noChangeAspect="1"/>
          </p:cNvPicPr>
          <p:nvPr/>
        </p:nvPicPr>
        <p:blipFill>
          <a:blip r:embed="rId3" cstate="print"/>
          <a:srcRect t="7710" r="9634" b="-121"/>
          <a:stretch>
            <a:fillRect/>
          </a:stretch>
        </p:blipFill>
        <p:spPr>
          <a:xfrm>
            <a:off x="3779912" y="1700808"/>
            <a:ext cx="4889782" cy="2996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620688"/>
            <a:ext cx="366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дізнались:</a:t>
            </a:r>
            <a:r>
              <a:rPr lang="uk-UA" sz="4000" dirty="0" smtClean="0"/>
              <a:t> </a:t>
            </a:r>
            <a:endParaRPr lang="uk-UA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2348880"/>
            <a:ext cx="85324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dirty="0" smtClean="0"/>
              <a:t>  які форми контролю з історії найбільш ефективні;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 як зацікавити учнів пізнавати минуле;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 як технічні засоби відкривають нові </a:t>
            </a:r>
            <a:r>
              <a:rPr lang="uk-UA" sz="2400" dirty="0" err="1" smtClean="0"/>
              <a:t>обрії”</a:t>
            </a:r>
            <a:r>
              <a:rPr lang="uk-UA" sz="2400" dirty="0" smtClean="0"/>
              <a:t> у вивченні історії;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 якими якостями треба володіти, щоб стати успішним учителем історії;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 як різні вікові категорії учнів засвоюють </a:t>
            </a:r>
            <a:r>
              <a:rPr lang="uk-UA" sz="2400" dirty="0" err="1" smtClean="0"/>
              <a:t>“уроки</a:t>
            </a:r>
            <a:r>
              <a:rPr lang="uk-UA" sz="2400" dirty="0" smtClean="0"/>
              <a:t> </a:t>
            </a:r>
            <a:r>
              <a:rPr lang="uk-UA" sz="2400" dirty="0" err="1" smtClean="0"/>
              <a:t>історії”</a:t>
            </a:r>
            <a:r>
              <a:rPr lang="uk-UA" sz="24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 як вдало розподіляти навчальний час вчителю історії на уроці;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/>
              <a:t> про інновації на уроках історії (наприклад, інтерактивні карти, </a:t>
            </a:r>
            <a:r>
              <a:rPr lang="uk-UA" sz="2400" dirty="0" err="1" smtClean="0"/>
              <a:t>комп</a:t>
            </a:r>
            <a:r>
              <a:rPr lang="en-US" sz="2400" dirty="0" smtClean="0"/>
              <a:t>’</a:t>
            </a:r>
            <a:r>
              <a:rPr lang="uk-UA" sz="2400" dirty="0" err="1" smtClean="0"/>
              <a:t>ютеризація</a:t>
            </a:r>
            <a:r>
              <a:rPr lang="uk-UA" sz="2400" dirty="0" smtClean="0"/>
              <a:t>…)</a:t>
            </a:r>
          </a:p>
          <a:p>
            <a:pPr>
              <a:buFont typeface="Arial" pitchFamily="34" charset="0"/>
              <a:buChar char="•"/>
            </a:pPr>
            <a:endParaRPr lang="uk-U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1560" y="1484784"/>
            <a:ext cx="7759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dirty="0" smtClean="0"/>
              <a:t> переваги та недоліки навчальної програми з історії </a:t>
            </a:r>
          </a:p>
          <a:p>
            <a:r>
              <a:rPr lang="uk-UA" sz="2400" dirty="0" smtClean="0"/>
              <a:t>України та Всесвітньої історії;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50211_115438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l="-969" t="7749"/>
          <a:stretch>
            <a:fillRect/>
          </a:stretch>
        </p:blipFill>
        <p:spPr>
          <a:xfrm>
            <a:off x="4644008" y="3789040"/>
            <a:ext cx="3960440" cy="2713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Ew78716YepI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 l="11512" t="1445" r="22777"/>
          <a:stretch>
            <a:fillRect/>
          </a:stretch>
        </p:blipFill>
        <p:spPr>
          <a:xfrm>
            <a:off x="395536" y="188640"/>
            <a:ext cx="3960440" cy="3560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50211_115433.jp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rcRect t="11853" r="1482"/>
          <a:stretch>
            <a:fillRect/>
          </a:stretch>
        </p:blipFill>
        <p:spPr>
          <a:xfrm>
            <a:off x="323529" y="3861048"/>
            <a:ext cx="407768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99992" y="134076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кабінеті історії</a:t>
            </a:r>
            <a:endParaRPr lang="uk-UA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620688"/>
            <a:ext cx="4968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на інших уроках…</a:t>
            </a:r>
            <a:endParaRPr lang="uk-UA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2oQCcqLBVbA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t="30565" r="4005" b="11902"/>
          <a:stretch>
            <a:fillRect/>
          </a:stretch>
        </p:blipFill>
        <p:spPr>
          <a:xfrm>
            <a:off x="395536" y="1340768"/>
            <a:ext cx="3923928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EnvCaLt5-y8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rcRect l="17262" t="-1776" r="12730" b="38055"/>
          <a:stretch>
            <a:fillRect/>
          </a:stretch>
        </p:blipFill>
        <p:spPr>
          <a:xfrm>
            <a:off x="4355976" y="3068960"/>
            <a:ext cx="4644008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620688"/>
            <a:ext cx="3960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дізнались:</a:t>
            </a:r>
            <a:endParaRPr lang="uk-UA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7417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000" dirty="0" smtClean="0"/>
              <a:t> як працюють інші </a:t>
            </a:r>
            <a:r>
              <a:rPr lang="uk-UA" sz="2000" dirty="0" err="1" smtClean="0"/>
              <a:t>вчителі-предметники</a:t>
            </a:r>
            <a:r>
              <a:rPr lang="uk-UA" sz="20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як поводиться один і той самий клас на різних предметах;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 що у кожного вчителя індивідуальні прийоми взаємодії з класом та окремими учнями</a:t>
            </a:r>
            <a:endParaRPr lang="uk-UA" sz="2000" dirty="0"/>
          </a:p>
        </p:txBody>
      </p:sp>
      <p:pic>
        <p:nvPicPr>
          <p:cNvPr id="4" name="Рисунок 3" descr="DnOeoKjj2qA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827584" y="2924944"/>
            <a:ext cx="2843808" cy="2226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jqOEJYs9Ypg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rcRect l="14367" t="17435" r="11290" b="16699"/>
          <a:stretch>
            <a:fillRect/>
          </a:stretch>
        </p:blipFill>
        <p:spPr>
          <a:xfrm>
            <a:off x="4499992" y="2924944"/>
            <a:ext cx="2376264" cy="3512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948265" y="3068960"/>
            <a:ext cx="2195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 завдання </a:t>
            </a: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курсу</a:t>
            </a: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“Людина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світ”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клас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5589241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Навчальний матеріал з 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курсу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“Правознавство”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54868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 в коридорах</a:t>
            </a:r>
            <a:endParaRPr lang="uk-UA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CSA_wzwYEAg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rcRect l="12142" r="14948"/>
          <a:stretch>
            <a:fillRect/>
          </a:stretch>
        </p:blipFill>
        <p:spPr>
          <a:xfrm>
            <a:off x="1115616" y="1268760"/>
            <a:ext cx="3672408" cy="3018780"/>
          </a:xfrm>
          <a:prstGeom prst="rect">
            <a:avLst/>
          </a:prstGeom>
        </p:spPr>
      </p:pic>
      <p:pic>
        <p:nvPicPr>
          <p:cNvPr id="4" name="Рисунок 3" descr="kYeV-pOD2GM.jpg"/>
          <p:cNvPicPr>
            <a:picLocks noChangeAspect="1"/>
          </p:cNvPicPr>
          <p:nvPr/>
        </p:nvPicPr>
        <p:blipFill>
          <a:blip r:embed="rId3" cstate="print">
            <a:lum bright="-10000" contrast="-10000"/>
          </a:blip>
          <a:srcRect l="21838" t="1445" r="11512" b="-121"/>
          <a:stretch>
            <a:fillRect/>
          </a:stretch>
        </p:blipFill>
        <p:spPr>
          <a:xfrm>
            <a:off x="4788024" y="1268760"/>
            <a:ext cx="3384375" cy="3003038"/>
          </a:xfrm>
          <a:prstGeom prst="rect">
            <a:avLst/>
          </a:prstGeom>
        </p:spPr>
      </p:pic>
      <p:pic>
        <p:nvPicPr>
          <p:cNvPr id="5" name="Рисунок 4" descr="151gwwPhAKY.jpg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rcRect l="5397" t="10500" r="14015" b="20201"/>
          <a:stretch>
            <a:fillRect/>
          </a:stretch>
        </p:blipFill>
        <p:spPr>
          <a:xfrm>
            <a:off x="3275856" y="3655210"/>
            <a:ext cx="2808312" cy="3202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326</TotalTime>
  <Words>559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Педагогічна практика в Харківській гімназії № 46                ім. М. В. Ломоносова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Враження про практику: </vt:lpstr>
      <vt:lpstr>Презентация PowerPoint</vt:lpstr>
      <vt:lpstr>Презентация PowerPoint</vt:lpstr>
      <vt:lpstr>Над презентацією працювали 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педагогічна практика в Харківській гімназії № 46                ім. М. В. Ломоносова</dc:title>
  <dc:creator>Татьяна</dc:creator>
  <cp:lastModifiedBy>DNA7 X86</cp:lastModifiedBy>
  <cp:revision>21</cp:revision>
  <dcterms:created xsi:type="dcterms:W3CDTF">2015-02-21T11:06:25Z</dcterms:created>
  <dcterms:modified xsi:type="dcterms:W3CDTF">2015-03-01T17:48:57Z</dcterms:modified>
</cp:coreProperties>
</file>