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4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5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6.xml" ContentType="application/vnd.openxmlformats-officedocument.drawingml.chartshapes+xml"/>
  <Override PartName="/ppt/charts/chart8.xml" ContentType="application/vnd.openxmlformats-officedocument.drawingml.chart+xml"/>
  <Override PartName="/ppt/drawings/drawing7.xml" ContentType="application/vnd.openxmlformats-officedocument.drawingml.chartshapes+xml"/>
  <Override PartName="/ppt/notesSlides/notesSlide9.xml" ContentType="application/vnd.openxmlformats-officedocument.presentationml.notesSlide+xml"/>
  <Override PartName="/ppt/charts/chart9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8.xml" ContentType="application/vnd.openxmlformats-officedocument.drawingml.chartshapes+xml"/>
  <Override PartName="/ppt/charts/chart10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9.xml" ContentType="application/vnd.openxmlformats-officedocument.drawingml.chartshape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1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10.xml" ContentType="application/vnd.openxmlformats-officedocument.drawingml.chartshapes+xml"/>
  <Override PartName="/ppt/charts/chart12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338" r:id="rId9"/>
    <p:sldId id="336" r:id="rId10"/>
    <p:sldId id="263" r:id="rId11"/>
    <p:sldId id="264" r:id="rId12"/>
    <p:sldId id="302" r:id="rId13"/>
    <p:sldId id="305" r:id="rId14"/>
    <p:sldId id="306" r:id="rId15"/>
    <p:sldId id="307" r:id="rId16"/>
    <p:sldId id="308" r:id="rId17"/>
    <p:sldId id="313" r:id="rId18"/>
    <p:sldId id="319" r:id="rId19"/>
    <p:sldId id="320" r:id="rId20"/>
    <p:sldId id="324" r:id="rId21"/>
    <p:sldId id="327" r:id="rId22"/>
    <p:sldId id="332" r:id="rId23"/>
    <p:sldId id="333" r:id="rId24"/>
    <p:sldId id="334" r:id="rId25"/>
    <p:sldId id="335" r:id="rId26"/>
    <p:sldId id="294" r:id="rId27"/>
    <p:sldId id="295" r:id="rId28"/>
    <p:sldId id="296" r:id="rId29"/>
    <p:sldId id="297" r:id="rId30"/>
    <p:sldId id="298" r:id="rId31"/>
    <p:sldId id="299" r:id="rId32"/>
    <p:sldId id="300" r:id="rId33"/>
    <p:sldId id="301" r:id="rId34"/>
    <p:sldId id="275" r:id="rId3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9" roundtripDataSignature="AMtx7mjVX1edHm1ZIshxZkfIhHUww9nM8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6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uk-UA"/>
              <a:t>Географія проживання студентів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UA"/>
        </a:p>
      </c:txPr>
    </c:title>
    <c:autoTitleDeleted val="0"/>
    <c:plotArea>
      <c:layout/>
      <c:pieChart>
        <c:varyColors val="1"/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UA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UA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02657480314961E-2"/>
          <c:y val="3.2828547034030382E-2"/>
          <c:w val="0.84190031952527677"/>
          <c:h val="0.899148600900025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КНУ</c:v>
                </c:pt>
                <c:pt idx="1">
                  <c:v>ХНУ </c:v>
                </c:pt>
                <c:pt idx="2">
                  <c:v>ЛНУ</c:v>
                </c:pt>
                <c:pt idx="3">
                  <c:v>КМА</c:v>
                </c:pt>
                <c:pt idx="4">
                  <c:v>ДНУ</c:v>
                </c:pt>
                <c:pt idx="5">
                  <c:v>ОДУ</c:v>
                </c:pt>
                <c:pt idx="6">
                  <c:v>ХГПА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59</c:v>
                </c:pt>
                <c:pt idx="1">
                  <c:v>25</c:v>
                </c:pt>
                <c:pt idx="2">
                  <c:v>23</c:v>
                </c:pt>
                <c:pt idx="3">
                  <c:v>11</c:v>
                </c:pt>
                <c:pt idx="4">
                  <c:v>7</c:v>
                </c:pt>
                <c:pt idx="5">
                  <c:v>4</c:v>
                </c:pt>
                <c:pt idx="6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A7-4C34-A8D4-8574F5D8676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Контракт</c:v>
                </c:pt>
              </c:strCache>
            </c:strRef>
          </c:tx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КНУ</c:v>
                </c:pt>
                <c:pt idx="1">
                  <c:v>ХНУ </c:v>
                </c:pt>
                <c:pt idx="2">
                  <c:v>ЛНУ</c:v>
                </c:pt>
                <c:pt idx="3">
                  <c:v>КМА</c:v>
                </c:pt>
                <c:pt idx="4">
                  <c:v>ДНУ</c:v>
                </c:pt>
                <c:pt idx="5">
                  <c:v>ОДУ</c:v>
                </c:pt>
                <c:pt idx="6">
                  <c:v>ХГПА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11</c:v>
                </c:pt>
                <c:pt idx="1">
                  <c:v>7</c:v>
                </c:pt>
                <c:pt idx="2">
                  <c:v>5</c:v>
                </c:pt>
                <c:pt idx="3">
                  <c:v>7</c:v>
                </c:pt>
                <c:pt idx="4">
                  <c:v>3</c:v>
                </c:pt>
                <c:pt idx="5">
                  <c:v>2</c:v>
                </c:pt>
                <c:pt idx="6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5A7-4C34-A8D4-8574F5D8676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-673368208"/>
        <c:axId val="-673360048"/>
      </c:barChart>
      <c:catAx>
        <c:axId val="-673368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-673360048"/>
        <c:crosses val="autoZero"/>
        <c:auto val="0"/>
        <c:lblAlgn val="ctr"/>
        <c:lblOffset val="100"/>
        <c:noMultiLvlLbl val="0"/>
      </c:catAx>
      <c:valAx>
        <c:axId val="-673360048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-673368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243471128608926"/>
          <c:y val="2.4127646694765553E-2"/>
          <c:w val="0.43575557742782151"/>
          <c:h val="0.19331354665004225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UA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UA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uk-UA"/>
              <a:t>Географія проживання студентів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UA"/>
        </a:p>
      </c:txPr>
    </c:title>
    <c:autoTitleDeleted val="0"/>
    <c:plotArea>
      <c:layout/>
      <c:pieChart>
        <c:varyColors val="1"/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UA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UA"/>
    </a:p>
  </c:txPr>
  <c:externalData r:id="rId3">
    <c:autoUpdate val="0"/>
  </c:externalData>
  <c:userShapes r:id="rId4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UA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452-4E0B-BBFE-84A5B1CF4A26}"/>
              </c:ext>
            </c:extLst>
          </c:dPt>
          <c:dPt>
            <c:idx val="1"/>
            <c:bubble3D val="0"/>
            <c:explosion val="14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452-4E0B-BBFE-84A5B1CF4A26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452-4E0B-BBFE-84A5B1CF4A26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452-4E0B-BBFE-84A5B1CF4A26}"/>
              </c:ext>
            </c:extLst>
          </c:dPt>
          <c:dLbls>
            <c:dLbl>
              <c:idx val="0"/>
              <c:layout>
                <c:manualLayout>
                  <c:x val="0.11309891970025494"/>
                  <c:y val="1.669326831025587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3200" dirty="0"/>
                      <a:t>2016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233091787439612"/>
                      <c:h val="0.2158721852523415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A452-4E0B-BBFE-84A5B1CF4A26}"/>
                </c:ext>
              </c:extLst>
            </c:dLbl>
            <c:dLbl>
              <c:idx val="1"/>
              <c:layout>
                <c:manualLayout>
                  <c:x val="5.0647133782190101E-3"/>
                  <c:y val="8.493761472403513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3600" dirty="0"/>
                      <a:t>2025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14613526570048"/>
                      <c:h val="0.1642342985755465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A452-4E0B-BBFE-84A5B1CF4A2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2025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28</c:v>
                </c:pt>
                <c:pt idx="1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452-4E0B-BBFE-84A5B1CF4A26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UA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7900057414698159"/>
          <c:y val="1.79336230013542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  <a:ea typeface="+mn-ea"/>
              <a:cs typeface="+mn-cs"/>
            </a:defRPr>
          </a:pPr>
          <a:endParaRPr lang="ru-UA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Кількість заяв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4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7D2B-46A1-B8DE-A38F12358A2B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4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7D2B-46A1-B8DE-A38F12358A2B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4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A3A4-47A4-A7EA-9E76FAED2A1E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F74757B6-16C6-4BD4-9714-244AAF9744BC}" type="VALUE">
                      <a:rPr lang="en-US" sz="4400"/>
                      <a:pPr/>
                      <a:t>[ЗНАЧЕНИЕ]</a:t>
                    </a:fld>
                    <a:endParaRPr lang="ru-UA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7D2B-46A1-B8DE-A38F12358A2B}"/>
                </c:ext>
              </c:extLst>
            </c:dLbl>
            <c:dLbl>
              <c:idx val="4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154E710-F064-4412-A9AB-0C09E9911136}" type="VALUE">
                      <a:rPr lang="en-US" sz="4000"/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endParaRPr lang="ru-UA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3296833989501301E-2"/>
                      <c:h val="9.532331547659271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C13-4666-9DDB-47FA54EBD6E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611</c:v>
                </c:pt>
                <c:pt idx="1">
                  <c:v>144</c:v>
                </c:pt>
                <c:pt idx="2">
                  <c:v>150</c:v>
                </c:pt>
                <c:pt idx="3">
                  <c:v>134</c:v>
                </c:pt>
                <c:pt idx="4">
                  <c:v>166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3A4-47A4-A7EA-9E76FAED2A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570824288"/>
        <c:axId val="-570816128"/>
        <c:axId val="0"/>
      </c:bar3DChart>
      <c:catAx>
        <c:axId val="-570824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-570816128"/>
        <c:crosses val="autoZero"/>
        <c:auto val="1"/>
        <c:lblAlgn val="ctr"/>
        <c:lblOffset val="100"/>
        <c:noMultiLvlLbl val="0"/>
      </c:catAx>
      <c:valAx>
        <c:axId val="-570816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-570824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UA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uk-UA"/>
              <a:t>Географія проживання студентів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UA"/>
        </a:p>
      </c:txPr>
    </c:title>
    <c:autoTitleDeleted val="0"/>
    <c:plotArea>
      <c:layout/>
      <c:pieChart>
        <c:varyColors val="1"/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UA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UA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02657480314961E-2"/>
          <c:y val="3.2828547034030382E-2"/>
          <c:w val="0.84190031952527677"/>
          <c:h val="0.899148600900025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Просили</c:v>
                </c:pt>
              </c:strCache>
            </c:strRef>
          </c:tx>
          <c:spPr>
            <a:solidFill>
              <a:srgbClr val="B23297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67</c:v>
                </c:pt>
                <c:pt idx="1">
                  <c:v>60</c:v>
                </c:pt>
                <c:pt idx="2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A7-4C34-A8D4-8574F5D8676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Отримали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39</c:v>
                </c:pt>
                <c:pt idx="1">
                  <c:v>36</c:v>
                </c:pt>
                <c:pt idx="2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5A7-4C34-A8D4-8574F5D8676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Набрали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38</c:v>
                </c:pt>
                <c:pt idx="1">
                  <c:v>29</c:v>
                </c:pt>
                <c:pt idx="2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5A7-4C34-A8D4-8574F5D867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4"/>
        <c:overlap val="1"/>
        <c:axId val="-673368208"/>
        <c:axId val="-673360048"/>
      </c:barChart>
      <c:catAx>
        <c:axId val="-673368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cap="all" spc="120" normalizeH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-673360048"/>
        <c:crosses val="autoZero"/>
        <c:auto val="0"/>
        <c:lblAlgn val="ctr"/>
        <c:lblOffset val="100"/>
        <c:noMultiLvlLbl val="0"/>
      </c:catAx>
      <c:valAx>
        <c:axId val="-673360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-673368208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r"/>
      <c:layout>
        <c:manualLayout>
          <c:xMode val="edge"/>
          <c:yMode val="edge"/>
          <c:x val="0.1799118274278215"/>
          <c:y val="0"/>
          <c:w val="0.44369931102362203"/>
          <c:h val="0.1597719562163163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5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UA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322187987371144E-2"/>
          <c:y val="5.1616307443825324E-2"/>
          <c:w val="0.9503541405150443"/>
          <c:h val="0.761702952057505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63-438C-82A6-5CA82D74F1A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C63-438C-82A6-5CA82D74F1A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5.434782608695652E-3"/>
                  <c:y val="0.150310088529091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4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247584541062802"/>
                      <c:h val="0.1360379267250670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3C63-438C-82A6-5CA82D74F1A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4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C63-438C-82A6-5CA82D74F1A9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General</c:formatCode>
                <c:ptCount val="1"/>
                <c:pt idx="0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96-4BB6-AB28-9CEDF6A5F5BA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General</c:formatCode>
                <c:ptCount val="1"/>
                <c:pt idx="0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5B-484B-AD2E-D880C0A993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570822656"/>
        <c:axId val="-570829184"/>
      </c:barChart>
      <c:catAx>
        <c:axId val="-570822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-570829184"/>
        <c:crosses val="autoZero"/>
        <c:auto val="1"/>
        <c:lblAlgn val="ctr"/>
        <c:lblOffset val="100"/>
        <c:noMultiLvlLbl val="0"/>
      </c:catAx>
      <c:valAx>
        <c:axId val="-570829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-5708226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4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4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4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4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3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UA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uk-UA"/>
              <a:t>Географія проживання студентів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UA"/>
        </a:p>
      </c:txPr>
    </c:title>
    <c:autoTitleDeleted val="0"/>
    <c:plotArea>
      <c:layout/>
      <c:pieChart>
        <c:varyColors val="1"/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UA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UA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452-4E0B-BBFE-84A5B1CF4A26}"/>
              </c:ext>
            </c:extLst>
          </c:dPt>
          <c:dPt>
            <c:idx val="1"/>
            <c:bubble3D val="0"/>
            <c:explosion val="14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452-4E0B-BBFE-84A5B1CF4A26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452-4E0B-BBFE-84A5B1CF4A26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452-4E0B-BBFE-84A5B1CF4A26}"/>
              </c:ext>
            </c:extLst>
          </c:dPt>
          <c:dLbls>
            <c:dLbl>
              <c:idx val="0"/>
              <c:layout>
                <c:manualLayout>
                  <c:x val="0.11309891970025494"/>
                  <c:y val="1.669326831025587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3200" dirty="0"/>
                      <a:t>2018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233091787439612"/>
                      <c:h val="0.2158721852523415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A452-4E0B-BBFE-84A5B1CF4A26}"/>
                </c:ext>
              </c:extLst>
            </c:dLbl>
            <c:dLbl>
              <c:idx val="1"/>
              <c:layout>
                <c:manualLayout>
                  <c:x val="5.0647133782190101E-3"/>
                  <c:y val="8.493761472403513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3600" dirty="0"/>
                      <a:t>2025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14613526570048"/>
                      <c:h val="0.1642342985755465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A452-4E0B-BBFE-84A5B1CF4A2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2025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36</c:v>
                </c:pt>
                <c:pt idx="1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452-4E0B-BBFE-84A5B1CF4A26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UA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uk-UA"/>
              <a:t>Географія проживання студентів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UA"/>
        </a:p>
      </c:txPr>
    </c:title>
    <c:autoTitleDeleted val="0"/>
    <c:plotArea>
      <c:layout/>
      <c:pieChart>
        <c:varyColors val="1"/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UA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UA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rawing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0.46641</cdr:x>
      <cdr:y>0.07778</cdr:y>
    </cdr:from>
    <cdr:to>
      <cdr:x>0.47016</cdr:x>
      <cdr:y>0.08444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686425" y="533400"/>
          <a:ext cx="45719" cy="457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uk-UA" sz="1100" dirty="0"/>
        </a:p>
      </cdr:txBody>
    </cdr:sp>
  </cdr:relSizeAnchor>
  <cdr:relSizeAnchor xmlns:cdr="http://schemas.openxmlformats.org/drawingml/2006/chartDrawing">
    <cdr:from>
      <cdr:x>0.43944</cdr:x>
      <cdr:y>0.1446</cdr:y>
    </cdr:from>
    <cdr:to>
      <cdr:x>0.51444</cdr:x>
      <cdr:y>0.27793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357611" y="99167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0.39613</cdr:x>
      <cdr:y>0.10516</cdr:y>
    </cdr:from>
    <cdr:to>
      <cdr:x>0.47113</cdr:x>
      <cdr:y>0.2385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829577" y="72121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0.21153</cdr:x>
      <cdr:y>0.01609</cdr:y>
    </cdr:from>
    <cdr:to>
      <cdr:x>0.91875</cdr:x>
      <cdr:y>0.14942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578994" y="110329"/>
          <a:ext cx="8622406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uk-UA" sz="3600" b="1" dirty="0"/>
            <a:t>Кількість бюджетних пропозицій</a:t>
          </a:r>
          <a:endParaRPr lang="ru-RU" sz="3600" b="1" dirty="0"/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0.46641</cdr:x>
      <cdr:y>0.07778</cdr:y>
    </cdr:from>
    <cdr:to>
      <cdr:x>0.47016</cdr:x>
      <cdr:y>0.08444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686425" y="533400"/>
          <a:ext cx="45719" cy="457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uk-UA" sz="1100" dirty="0"/>
        </a:p>
      </cdr:txBody>
    </cdr:sp>
  </cdr:relSizeAnchor>
  <cdr:relSizeAnchor xmlns:cdr="http://schemas.openxmlformats.org/drawingml/2006/chartDrawing">
    <cdr:from>
      <cdr:x>0.43944</cdr:x>
      <cdr:y>0.1446</cdr:y>
    </cdr:from>
    <cdr:to>
      <cdr:x>0.51444</cdr:x>
      <cdr:y>0.27793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357611" y="99167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0.47375</cdr:x>
      <cdr:y>0.10667</cdr:y>
    </cdr:from>
    <cdr:to>
      <cdr:x>0.54875</cdr:x>
      <cdr:y>0.24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775960" y="73152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0.24</cdr:x>
      <cdr:y>0.03356</cdr:y>
    </cdr:from>
    <cdr:to>
      <cdr:x>0.7375</cdr:x>
      <cdr:y>0.1669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926080" y="230188"/>
          <a:ext cx="606552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endParaRPr lang="uk-UA" sz="2400" b="1" dirty="0">
            <a:latin typeface="Bahnschrift"/>
          </a:endParaRPr>
        </a:p>
      </cdr:txBody>
    </cdr:sp>
  </cdr:relSizeAnchor>
  <cdr:relSizeAnchor xmlns:cdr="http://schemas.openxmlformats.org/drawingml/2006/chartDrawing">
    <cdr:from>
      <cdr:x>0.09828</cdr:x>
      <cdr:y>0.02069</cdr:y>
    </cdr:from>
    <cdr:to>
      <cdr:x>0.91983</cdr:x>
      <cdr:y>0.97136</cdr:y>
    </cdr:to>
    <cdr:pic>
      <cdr:nvPicPr>
        <cdr:cNvPr id="7" name="Picture 2" descr="C:\Users\Sergei\AppData\Local\Temp\Rar$DRa0.474\untitled-presentation_1441706553310\untitled-presentation_1441706553310_block_10.png">
          <a:extLst xmlns:a="http://schemas.openxmlformats.org/drawingml/2006/main">
            <a:ext uri="{FF2B5EF4-FFF2-40B4-BE49-F238E27FC236}">
              <a16:creationId xmlns:a16="http://schemas.microsoft.com/office/drawing/2014/main" id="{768297A1-BDCE-B740-6EFE-11159A5DF219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 rotWithShape="1"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b="12337"/>
        <a:stretch xmlns:a="http://schemas.openxmlformats.org/drawingml/2006/main"/>
      </cdr:blipFill>
      <cdr:spPr bwMode="auto">
        <a:xfrm xmlns:a="http://schemas.openxmlformats.org/drawingml/2006/main">
          <a:off x="1198179" y="141890"/>
          <a:ext cx="10016359" cy="6519731"/>
        </a:xfrm>
        <a:prstGeom xmlns:a="http://schemas.openxmlformats.org/drawingml/2006/main" prst="rect">
          <a:avLst/>
        </a:prstGeom>
        <a:noFill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0.32452</cdr:x>
      <cdr:y>0.37523</cdr:y>
    </cdr:from>
    <cdr:to>
      <cdr:x>0.45221</cdr:x>
      <cdr:y>0.62477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412525" y="1845715"/>
          <a:ext cx="1342767" cy="12274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uk-UA" sz="8000" dirty="0"/>
            <a:t>41</a:t>
          </a:r>
        </a:p>
      </cdr:txBody>
    </cdr:sp>
  </cdr:relSizeAnchor>
  <cdr:relSizeAnchor xmlns:cdr="http://schemas.openxmlformats.org/drawingml/2006/chartDrawing">
    <cdr:from>
      <cdr:x>0.53055</cdr:x>
      <cdr:y>0.35656</cdr:y>
    </cdr:from>
    <cdr:to>
      <cdr:x>0.67313</cdr:x>
      <cdr:y>0.64344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579076" y="1753848"/>
          <a:ext cx="1499286" cy="14111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8800" dirty="0"/>
            <a:t>28</a:t>
          </a:r>
          <a:endParaRPr lang="uk-UA" sz="88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0.46641</cdr:x>
      <cdr:y>0.07778</cdr:y>
    </cdr:from>
    <cdr:to>
      <cdr:x>0.47016</cdr:x>
      <cdr:y>0.08444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686425" y="533400"/>
          <a:ext cx="45719" cy="457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uk-UA" sz="1100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0.06703</cdr:x>
      <cdr:y>0.03085</cdr:y>
    </cdr:from>
    <cdr:to>
      <cdr:x>0.11775</cdr:x>
      <cdr:y>0.13674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04850" y="159544"/>
          <a:ext cx="533400" cy="5476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uk-UA" sz="1800" dirty="0">
            <a:latin typeface="Bahnschrift" panose="020B0502040204020203" pitchFamily="34" charset="0"/>
          </a:endParaRPr>
        </a:p>
      </cdr:txBody>
    </cdr:sp>
  </cdr:relSizeAnchor>
  <cdr:relSizeAnchor xmlns:cdr="http://schemas.openxmlformats.org/drawingml/2006/chartDrawing">
    <cdr:from>
      <cdr:x>0.10193</cdr:x>
      <cdr:y>0.06627</cdr:y>
    </cdr:from>
    <cdr:to>
      <cdr:x>0.18888</cdr:x>
      <cdr:y>0.24306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242746" y="366713"/>
          <a:ext cx="1060094" cy="9783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uk-UA" sz="1600" dirty="0">
            <a:latin typeface="Bahnschrift" panose="020B0502040204020203" pitchFamily="34" charset="0"/>
          </a:endParaRPr>
        </a:p>
      </cdr:txBody>
    </cdr:sp>
  </cdr:relSizeAnchor>
  <cdr:relSizeAnchor xmlns:cdr="http://schemas.openxmlformats.org/drawingml/2006/chartDrawing">
    <cdr:from>
      <cdr:x>0.13949</cdr:x>
      <cdr:y>0.11679</cdr:y>
    </cdr:from>
    <cdr:to>
      <cdr:x>0.22645</cdr:x>
      <cdr:y>0.50184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700662" y="646331"/>
          <a:ext cx="1060216" cy="21308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uk-UA" sz="1600" dirty="0">
            <a:solidFill>
              <a:schemeClr val="tx1"/>
            </a:solidFill>
            <a:latin typeface="Bahnschrift" panose="020B0502040204020203" pitchFamily="34" charset="0"/>
          </a:endParaRPr>
        </a:p>
      </cdr:txBody>
    </cdr:sp>
  </cdr:relSizeAnchor>
  <cdr:relSizeAnchor xmlns:cdr="http://schemas.openxmlformats.org/drawingml/2006/chartDrawing">
    <cdr:from>
      <cdr:x>0.23439</cdr:x>
      <cdr:y>0.48379</cdr:y>
    </cdr:from>
    <cdr:to>
      <cdr:x>0.32134</cdr:x>
      <cdr:y>0.66059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857690" y="2677319"/>
          <a:ext cx="1060094" cy="9784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uk-UA" sz="1800" dirty="0">
            <a:latin typeface="Bahnschrift" panose="020B0502040204020203" pitchFamily="34" charset="0"/>
          </a:endParaRPr>
        </a:p>
      </cdr:txBody>
    </cdr:sp>
  </cdr:relSizeAnchor>
  <cdr:relSizeAnchor xmlns:cdr="http://schemas.openxmlformats.org/drawingml/2006/chartDrawing">
    <cdr:from>
      <cdr:x>0.27265</cdr:x>
      <cdr:y>0.49567</cdr:y>
    </cdr:from>
    <cdr:to>
      <cdr:x>0.3596</cdr:x>
      <cdr:y>0.74954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324149" y="2743058"/>
          <a:ext cx="1060094" cy="14049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uk-UA" sz="1800" dirty="0">
            <a:latin typeface="Bahnschrift" panose="020B0502040204020203" pitchFamily="34" charset="0"/>
          </a:endParaRPr>
        </a:p>
      </cdr:txBody>
    </cdr:sp>
  </cdr:relSizeAnchor>
  <cdr:relSizeAnchor xmlns:cdr="http://schemas.openxmlformats.org/drawingml/2006/chartDrawing">
    <cdr:from>
      <cdr:x>0.31069</cdr:x>
      <cdr:y>0.58932</cdr:y>
    </cdr:from>
    <cdr:to>
      <cdr:x>0.39765</cdr:x>
      <cdr:y>0.76611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3267076" y="30480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uk-UA" sz="1800" dirty="0">
            <a:solidFill>
              <a:schemeClr val="tx1"/>
            </a:solidFill>
            <a:latin typeface="Bahnschrift" panose="020B0502040204020203" pitchFamily="34" charset="0"/>
          </a:endParaRPr>
        </a:p>
      </cdr:txBody>
    </cdr:sp>
  </cdr:relSizeAnchor>
  <cdr:relSizeAnchor xmlns:cdr="http://schemas.openxmlformats.org/drawingml/2006/chartDrawing">
    <cdr:from>
      <cdr:x>0.4058</cdr:x>
      <cdr:y>0.47897</cdr:y>
    </cdr:from>
    <cdr:to>
      <cdr:x>0.49275</cdr:x>
      <cdr:y>0.65577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4267201" y="247729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uk-UA" sz="1800" dirty="0">
            <a:latin typeface="Bahnschrift" panose="020B0502040204020203" pitchFamily="34" charset="0"/>
          </a:endParaRPr>
        </a:p>
      </cdr:txBody>
    </cdr:sp>
  </cdr:relSizeAnchor>
  <cdr:relSizeAnchor xmlns:cdr="http://schemas.openxmlformats.org/drawingml/2006/chartDrawing">
    <cdr:from>
      <cdr:x>0.4391</cdr:x>
      <cdr:y>0.59137</cdr:y>
    </cdr:from>
    <cdr:to>
      <cdr:x>0.52605</cdr:x>
      <cdr:y>0.77185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5353514" y="3272635"/>
          <a:ext cx="1060095" cy="9987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uk-UA" sz="1800" dirty="0">
            <a:latin typeface="Bahnschrift" panose="020B0502040204020203" pitchFamily="34" charset="0"/>
          </a:endParaRPr>
        </a:p>
      </cdr:txBody>
    </cdr:sp>
  </cdr:relSizeAnchor>
  <cdr:relSizeAnchor xmlns:cdr="http://schemas.openxmlformats.org/drawingml/2006/chartDrawing">
    <cdr:from>
      <cdr:x>0.47736</cdr:x>
      <cdr:y>0.62638</cdr:y>
    </cdr:from>
    <cdr:to>
      <cdr:x>0.56431</cdr:x>
      <cdr:y>0.8674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5819973" y="3466389"/>
          <a:ext cx="1060095" cy="13338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uk-UA" sz="1800" dirty="0">
            <a:solidFill>
              <a:schemeClr val="tx1"/>
            </a:solidFill>
            <a:latin typeface="Bahnschrift" panose="020B0502040204020203" pitchFamily="34" charset="0"/>
          </a:endParaRPr>
        </a:p>
      </cdr:txBody>
    </cdr:sp>
  </cdr:relSizeAnchor>
  <cdr:relSizeAnchor xmlns:cdr="http://schemas.openxmlformats.org/drawingml/2006/chartDrawing">
    <cdr:from>
      <cdr:x>0.56975</cdr:x>
      <cdr:y>0.63352</cdr:y>
    </cdr:from>
    <cdr:to>
      <cdr:x>0.6567</cdr:x>
      <cdr:y>0.81031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5991226" y="32766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uk-UA" sz="1800" dirty="0">
            <a:latin typeface="Bahnschrift" panose="020B0502040204020203" pitchFamily="34" charset="0"/>
          </a:endParaRPr>
        </a:p>
      </cdr:txBody>
    </cdr:sp>
  </cdr:relSizeAnchor>
  <cdr:relSizeAnchor xmlns:cdr="http://schemas.openxmlformats.org/drawingml/2006/chartDrawing">
    <cdr:from>
      <cdr:x>0.65617</cdr:x>
      <cdr:y>0.8232</cdr:y>
    </cdr:from>
    <cdr:to>
      <cdr:x>0.74313</cdr:x>
      <cdr:y>1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6900050" y="4257675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uk-UA" sz="1800" dirty="0">
            <a:solidFill>
              <a:schemeClr val="tx1"/>
            </a:solidFill>
            <a:latin typeface="Bahnschrift" panose="020B0502040204020203" pitchFamily="34" charset="0"/>
          </a:endParaRPr>
        </a:p>
      </cdr:txBody>
    </cdr:sp>
  </cdr:relSizeAnchor>
  <cdr:relSizeAnchor xmlns:cdr="http://schemas.openxmlformats.org/drawingml/2006/chartDrawing">
    <cdr:from>
      <cdr:x>0.61571</cdr:x>
      <cdr:y>0.8232</cdr:y>
    </cdr:from>
    <cdr:to>
      <cdr:x>0.70267</cdr:x>
      <cdr:y>1</cdr:y>
    </cdr:to>
    <cdr:sp macro="" textlink="">
      <cdr:nvSpPr>
        <cdr:cNvPr id="13" name="TextBox 1"/>
        <cdr:cNvSpPr txBox="1"/>
      </cdr:nvSpPr>
      <cdr:spPr>
        <a:xfrm xmlns:a="http://schemas.openxmlformats.org/drawingml/2006/main">
          <a:off x="6474600" y="4257675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uk-UA" sz="1800" dirty="0">
            <a:latin typeface="Bahnschrift" panose="020B0502040204020203" pitchFamily="34" charset="0"/>
          </a:endParaRPr>
        </a:p>
      </cdr:txBody>
    </cdr:sp>
  </cdr:relSizeAnchor>
  <cdr:relSizeAnchor xmlns:cdr="http://schemas.openxmlformats.org/drawingml/2006/chartDrawing">
    <cdr:from>
      <cdr:x>0.09482</cdr:x>
      <cdr:y>0.2642</cdr:y>
    </cdr:from>
    <cdr:to>
      <cdr:x>0.18178</cdr:x>
      <cdr:y>0.44099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1156045" y="1462100"/>
          <a:ext cx="1060217" cy="9783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uk-UA" sz="3600" dirty="0">
              <a:latin typeface="Bahnschrift" panose="020B0502040204020203" pitchFamily="34" charset="0"/>
            </a:rPr>
            <a:t>67</a:t>
          </a:r>
        </a:p>
      </cdr:txBody>
    </cdr:sp>
  </cdr:relSizeAnchor>
  <cdr:relSizeAnchor xmlns:cdr="http://schemas.openxmlformats.org/drawingml/2006/chartDrawing">
    <cdr:from>
      <cdr:x>0.14948</cdr:x>
      <cdr:y>0.52885</cdr:y>
    </cdr:from>
    <cdr:to>
      <cdr:x>0.23644</cdr:x>
      <cdr:y>0.70564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1822460" y="2926669"/>
          <a:ext cx="1060216" cy="9783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uk-UA" sz="3600" dirty="0">
              <a:latin typeface="Bahnschrift" panose="020B0502040204020203" pitchFamily="34" charset="0"/>
            </a:rPr>
            <a:t>39</a:t>
          </a:r>
        </a:p>
      </cdr:txBody>
    </cdr:sp>
  </cdr:relSizeAnchor>
  <cdr:relSizeAnchor xmlns:cdr="http://schemas.openxmlformats.org/drawingml/2006/chartDrawing">
    <cdr:from>
      <cdr:x>0.21072</cdr:x>
      <cdr:y>0.53711</cdr:y>
    </cdr:from>
    <cdr:to>
      <cdr:x>0.29768</cdr:x>
      <cdr:y>0.7139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2569098" y="2972389"/>
          <a:ext cx="1060217" cy="9783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uk-UA" sz="3600" dirty="0">
              <a:solidFill>
                <a:schemeClr val="tx1"/>
              </a:solidFill>
              <a:latin typeface="Bahnschrift" panose="020B0502040204020203" pitchFamily="34" charset="0"/>
            </a:rPr>
            <a:t>38</a:t>
          </a:r>
        </a:p>
      </cdr:txBody>
    </cdr:sp>
  </cdr:relSizeAnchor>
  <cdr:relSizeAnchor xmlns:cdr="http://schemas.openxmlformats.org/drawingml/2006/chartDrawing">
    <cdr:from>
      <cdr:x>0.54286</cdr:x>
      <cdr:y>0.30551</cdr:y>
    </cdr:from>
    <cdr:to>
      <cdr:x>0.61786</cdr:x>
      <cdr:y>0.47074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6618514" y="169068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" sz="1100" dirty="0"/>
        </a:p>
      </cdr:txBody>
    </cdr:sp>
  </cdr:relSizeAnchor>
  <cdr:relSizeAnchor xmlns:cdr="http://schemas.openxmlformats.org/drawingml/2006/chartDrawing">
    <cdr:from>
      <cdr:x>0.36824</cdr:x>
      <cdr:y>0.2852</cdr:y>
    </cdr:from>
    <cdr:to>
      <cdr:x>0.44324</cdr:x>
      <cdr:y>0.45043</cdr:y>
    </cdr:to>
    <cdr:sp macro="" textlink="">
      <cdr:nvSpPr>
        <cdr:cNvPr id="18" name="TextBox 17"/>
        <cdr:cNvSpPr txBox="1"/>
      </cdr:nvSpPr>
      <cdr:spPr>
        <a:xfrm xmlns:a="http://schemas.openxmlformats.org/drawingml/2006/main">
          <a:off x="4489582" y="1578306"/>
          <a:ext cx="914400" cy="9143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uk-UA" sz="3600" dirty="0"/>
            <a:t>60</a:t>
          </a:r>
          <a:endParaRPr lang="" sz="3600" dirty="0"/>
        </a:p>
      </cdr:txBody>
    </cdr:sp>
  </cdr:relSizeAnchor>
  <cdr:relSizeAnchor xmlns:cdr="http://schemas.openxmlformats.org/drawingml/2006/chartDrawing">
    <cdr:from>
      <cdr:x>0.425</cdr:x>
      <cdr:y>0.54862</cdr:y>
    </cdr:from>
    <cdr:to>
      <cdr:x>0.5</cdr:x>
      <cdr:y>0.71386</cdr:y>
    </cdr:to>
    <cdr:sp macro="" textlink="">
      <cdr:nvSpPr>
        <cdr:cNvPr id="19" name="TextBox 18"/>
        <cdr:cNvSpPr txBox="1"/>
      </cdr:nvSpPr>
      <cdr:spPr>
        <a:xfrm xmlns:a="http://schemas.openxmlformats.org/drawingml/2006/main">
          <a:off x="5181600" y="3036096"/>
          <a:ext cx="914400" cy="9144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uk-UA" sz="3600" dirty="0"/>
            <a:t>36</a:t>
          </a:r>
          <a:endParaRPr lang="" sz="3600" dirty="0"/>
        </a:p>
      </cdr:txBody>
    </cdr:sp>
  </cdr:relSizeAnchor>
  <cdr:relSizeAnchor xmlns:cdr="http://schemas.openxmlformats.org/drawingml/2006/chartDrawing">
    <cdr:from>
      <cdr:x>0.48778</cdr:x>
      <cdr:y>0.615</cdr:y>
    </cdr:from>
    <cdr:to>
      <cdr:x>0.56278</cdr:x>
      <cdr:y>0.78023</cdr:y>
    </cdr:to>
    <cdr:sp macro="" textlink="">
      <cdr:nvSpPr>
        <cdr:cNvPr id="20" name="TextBox 19"/>
        <cdr:cNvSpPr txBox="1"/>
      </cdr:nvSpPr>
      <cdr:spPr>
        <a:xfrm xmlns:a="http://schemas.openxmlformats.org/drawingml/2006/main">
          <a:off x="5947020" y="3403413"/>
          <a:ext cx="914400" cy="9143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uk-UA" sz="3600" dirty="0"/>
            <a:t>29</a:t>
          </a:r>
          <a:endParaRPr lang="" sz="3600" dirty="0"/>
        </a:p>
      </cdr:txBody>
    </cdr:sp>
  </cdr:relSizeAnchor>
  <cdr:relSizeAnchor xmlns:cdr="http://schemas.openxmlformats.org/drawingml/2006/chartDrawing">
    <cdr:from>
      <cdr:x>0.71605</cdr:x>
      <cdr:y>0.53996</cdr:y>
    </cdr:from>
    <cdr:to>
      <cdr:x>0.79105</cdr:x>
      <cdr:y>0.70519</cdr:y>
    </cdr:to>
    <cdr:sp macro="" textlink="">
      <cdr:nvSpPr>
        <cdr:cNvPr id="21" name="TextBox 20">
          <a:extLst xmlns:a="http://schemas.openxmlformats.org/drawingml/2006/main">
            <a:ext uri="{FF2B5EF4-FFF2-40B4-BE49-F238E27FC236}">
              <a16:creationId xmlns:a16="http://schemas.microsoft.com/office/drawing/2014/main" id="{9C83EB0C-C39F-E57D-038D-DD0563E5D08B}"/>
            </a:ext>
          </a:extLst>
        </cdr:cNvPr>
        <cdr:cNvSpPr txBox="1"/>
      </cdr:nvSpPr>
      <cdr:spPr>
        <a:xfrm xmlns:a="http://schemas.openxmlformats.org/drawingml/2006/main">
          <a:off x="8730113" y="298814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uk-UA" sz="3600" dirty="0"/>
            <a:t>44</a:t>
          </a:r>
          <a:endParaRPr lang="ru-RU" sz="3600" dirty="0"/>
        </a:p>
      </cdr:txBody>
    </cdr:sp>
  </cdr:relSizeAnchor>
  <cdr:relSizeAnchor xmlns:cdr="http://schemas.openxmlformats.org/drawingml/2006/chartDrawing">
    <cdr:from>
      <cdr:x>0.77368</cdr:x>
      <cdr:y>0.59552</cdr:y>
    </cdr:from>
    <cdr:to>
      <cdr:x>0.84868</cdr:x>
      <cdr:y>0.76076</cdr:y>
    </cdr:to>
    <cdr:sp macro="" textlink="">
      <cdr:nvSpPr>
        <cdr:cNvPr id="22" name="TextBox 21">
          <a:extLst xmlns:a="http://schemas.openxmlformats.org/drawingml/2006/main">
            <a:ext uri="{FF2B5EF4-FFF2-40B4-BE49-F238E27FC236}">
              <a16:creationId xmlns:a16="http://schemas.microsoft.com/office/drawing/2014/main" id="{C93D1D91-751B-FB89-67DB-25647D8BED5F}"/>
            </a:ext>
          </a:extLst>
        </cdr:cNvPr>
        <cdr:cNvSpPr txBox="1"/>
      </cdr:nvSpPr>
      <cdr:spPr>
        <a:xfrm xmlns:a="http://schemas.openxmlformats.org/drawingml/2006/main">
          <a:off x="9432758" y="329565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uk-UA" sz="3600" dirty="0"/>
            <a:t>41</a:t>
          </a:r>
          <a:endParaRPr lang="ru-RU" sz="3600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0.61869</cdr:x>
      <cdr:y>0.64882</cdr:y>
    </cdr:from>
    <cdr:to>
      <cdr:x>0.69924</cdr:x>
      <cdr:y>0.85896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505876" y="2823235"/>
          <a:ext cx="847023" cy="9143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uk-UA" sz="4400" dirty="0"/>
            <a:t>1</a:t>
          </a:r>
          <a:r>
            <a:rPr lang="en-US" sz="4400" dirty="0"/>
            <a:t>2</a:t>
          </a:r>
          <a:endParaRPr lang="" sz="4400" dirty="0"/>
        </a:p>
      </cdr:txBody>
    </cdr:sp>
  </cdr:relSizeAnchor>
  <cdr:relSizeAnchor xmlns:cdr="http://schemas.openxmlformats.org/drawingml/2006/chartDrawing">
    <cdr:from>
      <cdr:x>0.79443</cdr:x>
      <cdr:y>0.75945</cdr:y>
    </cdr:from>
    <cdr:to>
      <cdr:x>0.88139</cdr:x>
      <cdr:y>0.9696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C5553848-45CB-5B92-938C-CB8ADCA71B7B}"/>
            </a:ext>
          </a:extLst>
        </cdr:cNvPr>
        <cdr:cNvSpPr txBox="1"/>
      </cdr:nvSpPr>
      <cdr:spPr>
        <a:xfrm xmlns:a="http://schemas.openxmlformats.org/drawingml/2006/main">
          <a:off x="8353926" y="330464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0.7688</cdr:x>
      <cdr:y>0.66111</cdr:y>
    </cdr:from>
    <cdr:to>
      <cdr:x>0.85576</cdr:x>
      <cdr:y>0.87125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E0D39E91-BC25-096F-9430-F280ED8195FE}"/>
            </a:ext>
          </a:extLst>
        </cdr:cNvPr>
        <cdr:cNvSpPr txBox="1"/>
      </cdr:nvSpPr>
      <cdr:spPr>
        <a:xfrm xmlns:a="http://schemas.openxmlformats.org/drawingml/2006/main">
          <a:off x="8084418" y="28767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uk-UA" sz="4400" dirty="0"/>
            <a:t>9</a:t>
          </a:r>
          <a:endParaRPr lang="ru-RU" sz="4400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0.46641</cdr:x>
      <cdr:y>0.07778</cdr:y>
    </cdr:from>
    <cdr:to>
      <cdr:x>0.47016</cdr:x>
      <cdr:y>0.08444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686425" y="533400"/>
          <a:ext cx="45719" cy="457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uk-UA" sz="1100" dirty="0"/>
        </a:p>
      </cdr:txBody>
    </cdr:sp>
  </cdr:relSizeAnchor>
  <cdr:relSizeAnchor xmlns:cdr="http://schemas.openxmlformats.org/drawingml/2006/chartDrawing">
    <cdr:from>
      <cdr:x>0.43944</cdr:x>
      <cdr:y>0.1446</cdr:y>
    </cdr:from>
    <cdr:to>
      <cdr:x>0.51444</cdr:x>
      <cdr:y>0.27793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357611" y="99167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0.39613</cdr:x>
      <cdr:y>0.10516</cdr:y>
    </cdr:from>
    <cdr:to>
      <cdr:x>0.47113</cdr:x>
      <cdr:y>0.2385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829577" y="72121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0.21153</cdr:x>
      <cdr:y>0.01609</cdr:y>
    </cdr:from>
    <cdr:to>
      <cdr:x>0.91875</cdr:x>
      <cdr:y>0.20938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578974" y="110345"/>
          <a:ext cx="8622426" cy="13255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uk-UA" sz="3600" b="1" dirty="0"/>
            <a:t>Кількість бюджетних пропозицій</a:t>
          </a:r>
        </a:p>
        <a:p xmlns:a="http://schemas.openxmlformats.org/drawingml/2006/main">
          <a:pPr algn="ctr"/>
          <a:r>
            <a:rPr lang="uk-UA" sz="3600" b="1" dirty="0"/>
            <a:t>(магістратура)</a:t>
          </a:r>
          <a:endParaRPr lang="ru-RU" sz="3600" b="1" dirty="0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0.32452</cdr:x>
      <cdr:y>0.37523</cdr:y>
    </cdr:from>
    <cdr:to>
      <cdr:x>0.45221</cdr:x>
      <cdr:y>0.62477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412525" y="1845715"/>
          <a:ext cx="1342767" cy="12274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uk-UA" sz="8000" dirty="0"/>
            <a:t>43</a:t>
          </a:r>
        </a:p>
      </cdr:txBody>
    </cdr:sp>
  </cdr:relSizeAnchor>
  <cdr:relSizeAnchor xmlns:cdr="http://schemas.openxmlformats.org/drawingml/2006/chartDrawing">
    <cdr:from>
      <cdr:x>0.53055</cdr:x>
      <cdr:y>0.35656</cdr:y>
    </cdr:from>
    <cdr:to>
      <cdr:x>0.67313</cdr:x>
      <cdr:y>0.64344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579076" y="1753848"/>
          <a:ext cx="1499286" cy="14111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uk-UA" sz="8800" dirty="0"/>
            <a:t>36</a:t>
          </a: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0.46641</cdr:x>
      <cdr:y>0.07778</cdr:y>
    </cdr:from>
    <cdr:to>
      <cdr:x>0.47016</cdr:x>
      <cdr:y>0.08444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686425" y="533400"/>
          <a:ext cx="45719" cy="457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uk-UA" sz="1100" dirty="0"/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0.06703</cdr:x>
      <cdr:y>0.03085</cdr:y>
    </cdr:from>
    <cdr:to>
      <cdr:x>0.11775</cdr:x>
      <cdr:y>0.13674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04850" y="159544"/>
          <a:ext cx="533400" cy="5476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uk-UA" sz="1800" dirty="0">
            <a:latin typeface="Bahnschrift" panose="020B0502040204020203" pitchFamily="34" charset="0"/>
          </a:endParaRPr>
        </a:p>
      </cdr:txBody>
    </cdr:sp>
  </cdr:relSizeAnchor>
  <cdr:relSizeAnchor xmlns:cdr="http://schemas.openxmlformats.org/drawingml/2006/chartDrawing">
    <cdr:from>
      <cdr:x>0.10193</cdr:x>
      <cdr:y>0.06627</cdr:y>
    </cdr:from>
    <cdr:to>
      <cdr:x>0.18888</cdr:x>
      <cdr:y>0.24306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242746" y="366713"/>
          <a:ext cx="1060094" cy="9783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uk-UA" sz="1600" dirty="0">
            <a:latin typeface="Bahnschrift" panose="020B0502040204020203" pitchFamily="34" charset="0"/>
          </a:endParaRPr>
        </a:p>
      </cdr:txBody>
    </cdr:sp>
  </cdr:relSizeAnchor>
  <cdr:relSizeAnchor xmlns:cdr="http://schemas.openxmlformats.org/drawingml/2006/chartDrawing">
    <cdr:from>
      <cdr:x>0.13949</cdr:x>
      <cdr:y>0.11679</cdr:y>
    </cdr:from>
    <cdr:to>
      <cdr:x>0.22645</cdr:x>
      <cdr:y>0.50184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700662" y="646331"/>
          <a:ext cx="1060216" cy="21308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uk-UA" sz="1600" dirty="0">
            <a:solidFill>
              <a:schemeClr val="tx1"/>
            </a:solidFill>
            <a:latin typeface="Bahnschrift" panose="020B0502040204020203" pitchFamily="34" charset="0"/>
          </a:endParaRPr>
        </a:p>
      </cdr:txBody>
    </cdr:sp>
  </cdr:relSizeAnchor>
  <cdr:relSizeAnchor xmlns:cdr="http://schemas.openxmlformats.org/drawingml/2006/chartDrawing">
    <cdr:from>
      <cdr:x>0.23439</cdr:x>
      <cdr:y>0.48379</cdr:y>
    </cdr:from>
    <cdr:to>
      <cdr:x>0.32134</cdr:x>
      <cdr:y>0.66059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857690" y="2677319"/>
          <a:ext cx="1060094" cy="9784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uk-UA" sz="1800" dirty="0">
            <a:latin typeface="Bahnschrift" panose="020B0502040204020203" pitchFamily="34" charset="0"/>
          </a:endParaRPr>
        </a:p>
      </cdr:txBody>
    </cdr:sp>
  </cdr:relSizeAnchor>
  <cdr:relSizeAnchor xmlns:cdr="http://schemas.openxmlformats.org/drawingml/2006/chartDrawing">
    <cdr:from>
      <cdr:x>0.27265</cdr:x>
      <cdr:y>0.49567</cdr:y>
    </cdr:from>
    <cdr:to>
      <cdr:x>0.3596</cdr:x>
      <cdr:y>0.74954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324149" y="2743058"/>
          <a:ext cx="1060094" cy="14049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uk-UA" sz="1800" dirty="0">
            <a:latin typeface="Bahnschrift" panose="020B0502040204020203" pitchFamily="34" charset="0"/>
          </a:endParaRPr>
        </a:p>
      </cdr:txBody>
    </cdr:sp>
  </cdr:relSizeAnchor>
  <cdr:relSizeAnchor xmlns:cdr="http://schemas.openxmlformats.org/drawingml/2006/chartDrawing">
    <cdr:from>
      <cdr:x>0.31069</cdr:x>
      <cdr:y>0.58932</cdr:y>
    </cdr:from>
    <cdr:to>
      <cdr:x>0.39765</cdr:x>
      <cdr:y>0.76611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3267076" y="30480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uk-UA" sz="1800" dirty="0">
            <a:solidFill>
              <a:schemeClr val="tx1"/>
            </a:solidFill>
            <a:latin typeface="Bahnschrift" panose="020B0502040204020203" pitchFamily="34" charset="0"/>
          </a:endParaRPr>
        </a:p>
      </cdr:txBody>
    </cdr:sp>
  </cdr:relSizeAnchor>
  <cdr:relSizeAnchor xmlns:cdr="http://schemas.openxmlformats.org/drawingml/2006/chartDrawing">
    <cdr:from>
      <cdr:x>0.4058</cdr:x>
      <cdr:y>0.47897</cdr:y>
    </cdr:from>
    <cdr:to>
      <cdr:x>0.49275</cdr:x>
      <cdr:y>0.65577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4267201" y="247729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uk-UA" sz="1800" dirty="0">
            <a:latin typeface="Bahnschrift" panose="020B0502040204020203" pitchFamily="34" charset="0"/>
          </a:endParaRPr>
        </a:p>
      </cdr:txBody>
    </cdr:sp>
  </cdr:relSizeAnchor>
  <cdr:relSizeAnchor xmlns:cdr="http://schemas.openxmlformats.org/drawingml/2006/chartDrawing">
    <cdr:from>
      <cdr:x>0.4391</cdr:x>
      <cdr:y>0.59137</cdr:y>
    </cdr:from>
    <cdr:to>
      <cdr:x>0.52605</cdr:x>
      <cdr:y>0.77185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5353514" y="3272635"/>
          <a:ext cx="1060095" cy="9987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uk-UA" sz="1800" dirty="0">
            <a:latin typeface="Bahnschrift" panose="020B0502040204020203" pitchFamily="34" charset="0"/>
          </a:endParaRPr>
        </a:p>
      </cdr:txBody>
    </cdr:sp>
  </cdr:relSizeAnchor>
  <cdr:relSizeAnchor xmlns:cdr="http://schemas.openxmlformats.org/drawingml/2006/chartDrawing">
    <cdr:from>
      <cdr:x>0.47736</cdr:x>
      <cdr:y>0.62638</cdr:y>
    </cdr:from>
    <cdr:to>
      <cdr:x>0.56431</cdr:x>
      <cdr:y>0.8674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5819973" y="3466389"/>
          <a:ext cx="1060095" cy="13338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uk-UA" sz="1800" dirty="0">
            <a:solidFill>
              <a:schemeClr val="tx1"/>
            </a:solidFill>
            <a:latin typeface="Bahnschrift" panose="020B0502040204020203" pitchFamily="34" charset="0"/>
          </a:endParaRPr>
        </a:p>
      </cdr:txBody>
    </cdr:sp>
  </cdr:relSizeAnchor>
  <cdr:relSizeAnchor xmlns:cdr="http://schemas.openxmlformats.org/drawingml/2006/chartDrawing">
    <cdr:from>
      <cdr:x>0.56975</cdr:x>
      <cdr:y>0.63352</cdr:y>
    </cdr:from>
    <cdr:to>
      <cdr:x>0.6567</cdr:x>
      <cdr:y>0.81031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5991226" y="32766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uk-UA" sz="1800" dirty="0">
            <a:latin typeface="Bahnschrift" panose="020B0502040204020203" pitchFamily="34" charset="0"/>
          </a:endParaRPr>
        </a:p>
      </cdr:txBody>
    </cdr:sp>
  </cdr:relSizeAnchor>
  <cdr:relSizeAnchor xmlns:cdr="http://schemas.openxmlformats.org/drawingml/2006/chartDrawing">
    <cdr:from>
      <cdr:x>0.65617</cdr:x>
      <cdr:y>0.8232</cdr:y>
    </cdr:from>
    <cdr:to>
      <cdr:x>0.74313</cdr:x>
      <cdr:y>1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6900050" y="4257675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uk-UA" sz="1800" dirty="0">
            <a:solidFill>
              <a:schemeClr val="tx1"/>
            </a:solidFill>
            <a:latin typeface="Bahnschrift" panose="020B0502040204020203" pitchFamily="34" charset="0"/>
          </a:endParaRPr>
        </a:p>
      </cdr:txBody>
    </cdr:sp>
  </cdr:relSizeAnchor>
  <cdr:relSizeAnchor xmlns:cdr="http://schemas.openxmlformats.org/drawingml/2006/chartDrawing">
    <cdr:from>
      <cdr:x>0.61571</cdr:x>
      <cdr:y>0.8232</cdr:y>
    </cdr:from>
    <cdr:to>
      <cdr:x>0.70267</cdr:x>
      <cdr:y>1</cdr:y>
    </cdr:to>
    <cdr:sp macro="" textlink="">
      <cdr:nvSpPr>
        <cdr:cNvPr id="13" name="TextBox 1"/>
        <cdr:cNvSpPr txBox="1"/>
      </cdr:nvSpPr>
      <cdr:spPr>
        <a:xfrm xmlns:a="http://schemas.openxmlformats.org/drawingml/2006/main">
          <a:off x="6474600" y="4257675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uk-UA" sz="1800" dirty="0">
            <a:latin typeface="Bahnschrift" panose="020B0502040204020203" pitchFamily="34" charset="0"/>
          </a:endParaRPr>
        </a:p>
      </cdr:txBody>
    </cdr:sp>
  </cdr:relSizeAnchor>
  <cdr:relSizeAnchor xmlns:cdr="http://schemas.openxmlformats.org/drawingml/2006/chartDrawing">
    <cdr:from>
      <cdr:x>0.05539</cdr:x>
      <cdr:y>0.26111</cdr:y>
    </cdr:from>
    <cdr:to>
      <cdr:x>0.11289</cdr:x>
      <cdr:y>0.37938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675278" y="1444997"/>
          <a:ext cx="701035" cy="6545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uk-UA" sz="3600" dirty="0">
            <a:latin typeface="Bahnschrift" panose="020B0502040204020203" pitchFamily="34" charset="0"/>
          </a:endParaRPr>
        </a:p>
      </cdr:txBody>
    </cdr:sp>
  </cdr:relSizeAnchor>
  <cdr:relSizeAnchor xmlns:cdr="http://schemas.openxmlformats.org/drawingml/2006/chartDrawing">
    <cdr:from>
      <cdr:x>0.14948</cdr:x>
      <cdr:y>0.52885</cdr:y>
    </cdr:from>
    <cdr:to>
      <cdr:x>0.23644</cdr:x>
      <cdr:y>0.70564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1822460" y="2926669"/>
          <a:ext cx="1060216" cy="9783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uk-UA" sz="3600" dirty="0">
            <a:latin typeface="Bahnschrift" panose="020B0502040204020203" pitchFamily="34" charset="0"/>
          </a:endParaRPr>
        </a:p>
      </cdr:txBody>
    </cdr:sp>
  </cdr:relSizeAnchor>
  <cdr:relSizeAnchor xmlns:cdr="http://schemas.openxmlformats.org/drawingml/2006/chartDrawing">
    <cdr:from>
      <cdr:x>0.21072</cdr:x>
      <cdr:y>0.53711</cdr:y>
    </cdr:from>
    <cdr:to>
      <cdr:x>0.29768</cdr:x>
      <cdr:y>0.7139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2569098" y="2972389"/>
          <a:ext cx="1060217" cy="9783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uk-UA" sz="3600" dirty="0">
            <a:solidFill>
              <a:schemeClr val="tx1"/>
            </a:solidFill>
            <a:latin typeface="Bahnschrift" panose="020B0502040204020203" pitchFamily="34" charset="0"/>
          </a:endParaRPr>
        </a:p>
      </cdr:txBody>
    </cdr:sp>
  </cdr:relSizeAnchor>
  <cdr:relSizeAnchor xmlns:cdr="http://schemas.openxmlformats.org/drawingml/2006/chartDrawing">
    <cdr:from>
      <cdr:x>0.54286</cdr:x>
      <cdr:y>0.30551</cdr:y>
    </cdr:from>
    <cdr:to>
      <cdr:x>0.61786</cdr:x>
      <cdr:y>0.47074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6618514" y="169068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" sz="1100" dirty="0"/>
        </a:p>
      </cdr:txBody>
    </cdr:sp>
  </cdr:relSizeAnchor>
  <cdr:relSizeAnchor xmlns:cdr="http://schemas.openxmlformats.org/drawingml/2006/chartDrawing">
    <cdr:from>
      <cdr:x>0.36824</cdr:x>
      <cdr:y>0.2852</cdr:y>
    </cdr:from>
    <cdr:to>
      <cdr:x>0.44324</cdr:x>
      <cdr:y>0.45043</cdr:y>
    </cdr:to>
    <cdr:sp macro="" textlink="">
      <cdr:nvSpPr>
        <cdr:cNvPr id="18" name="TextBox 17"/>
        <cdr:cNvSpPr txBox="1"/>
      </cdr:nvSpPr>
      <cdr:spPr>
        <a:xfrm xmlns:a="http://schemas.openxmlformats.org/drawingml/2006/main">
          <a:off x="4489582" y="1578306"/>
          <a:ext cx="914400" cy="9143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" sz="3600" dirty="0"/>
        </a:p>
      </cdr:txBody>
    </cdr:sp>
  </cdr:relSizeAnchor>
  <cdr:relSizeAnchor xmlns:cdr="http://schemas.openxmlformats.org/drawingml/2006/chartDrawing">
    <cdr:from>
      <cdr:x>0.425</cdr:x>
      <cdr:y>0.54862</cdr:y>
    </cdr:from>
    <cdr:to>
      <cdr:x>0.5</cdr:x>
      <cdr:y>0.71386</cdr:y>
    </cdr:to>
    <cdr:sp macro="" textlink="">
      <cdr:nvSpPr>
        <cdr:cNvPr id="19" name="TextBox 18"/>
        <cdr:cNvSpPr txBox="1"/>
      </cdr:nvSpPr>
      <cdr:spPr>
        <a:xfrm xmlns:a="http://schemas.openxmlformats.org/drawingml/2006/main">
          <a:off x="5181600" y="3036096"/>
          <a:ext cx="914400" cy="9144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" sz="3600" dirty="0"/>
        </a:p>
      </cdr:txBody>
    </cdr:sp>
  </cdr:relSizeAnchor>
  <cdr:relSizeAnchor xmlns:cdr="http://schemas.openxmlformats.org/drawingml/2006/chartDrawing">
    <cdr:from>
      <cdr:x>0.48778</cdr:x>
      <cdr:y>0.615</cdr:y>
    </cdr:from>
    <cdr:to>
      <cdr:x>0.56278</cdr:x>
      <cdr:y>0.78023</cdr:y>
    </cdr:to>
    <cdr:sp macro="" textlink="">
      <cdr:nvSpPr>
        <cdr:cNvPr id="20" name="TextBox 19"/>
        <cdr:cNvSpPr txBox="1"/>
      </cdr:nvSpPr>
      <cdr:spPr>
        <a:xfrm xmlns:a="http://schemas.openxmlformats.org/drawingml/2006/main">
          <a:off x="5947020" y="3403413"/>
          <a:ext cx="914400" cy="9143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" sz="3600" dirty="0"/>
        </a:p>
      </cdr:txBody>
    </cdr:sp>
  </cdr:relSizeAnchor>
  <cdr:relSizeAnchor xmlns:cdr="http://schemas.openxmlformats.org/drawingml/2006/chartDrawing">
    <cdr:from>
      <cdr:x>0.71605</cdr:x>
      <cdr:y>0.53996</cdr:y>
    </cdr:from>
    <cdr:to>
      <cdr:x>0.79105</cdr:x>
      <cdr:y>0.70519</cdr:y>
    </cdr:to>
    <cdr:sp macro="" textlink="">
      <cdr:nvSpPr>
        <cdr:cNvPr id="21" name="TextBox 20">
          <a:extLst xmlns:a="http://schemas.openxmlformats.org/drawingml/2006/main">
            <a:ext uri="{FF2B5EF4-FFF2-40B4-BE49-F238E27FC236}">
              <a16:creationId xmlns:a16="http://schemas.microsoft.com/office/drawing/2014/main" id="{9C83EB0C-C39F-E57D-038D-DD0563E5D08B}"/>
            </a:ext>
          </a:extLst>
        </cdr:cNvPr>
        <cdr:cNvSpPr txBox="1"/>
      </cdr:nvSpPr>
      <cdr:spPr>
        <a:xfrm xmlns:a="http://schemas.openxmlformats.org/drawingml/2006/main">
          <a:off x="8730113" y="298814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3600" dirty="0"/>
        </a:p>
      </cdr:txBody>
    </cdr:sp>
  </cdr:relSizeAnchor>
  <cdr:relSizeAnchor xmlns:cdr="http://schemas.openxmlformats.org/drawingml/2006/chartDrawing">
    <cdr:from>
      <cdr:x>0.77368</cdr:x>
      <cdr:y>0.59552</cdr:y>
    </cdr:from>
    <cdr:to>
      <cdr:x>0.84868</cdr:x>
      <cdr:y>0.76076</cdr:y>
    </cdr:to>
    <cdr:sp macro="" textlink="">
      <cdr:nvSpPr>
        <cdr:cNvPr id="22" name="TextBox 21">
          <a:extLst xmlns:a="http://schemas.openxmlformats.org/drawingml/2006/main">
            <a:ext uri="{FF2B5EF4-FFF2-40B4-BE49-F238E27FC236}">
              <a16:creationId xmlns:a16="http://schemas.microsoft.com/office/drawing/2014/main" id="{C93D1D91-751B-FB89-67DB-25647D8BED5F}"/>
            </a:ext>
          </a:extLst>
        </cdr:cNvPr>
        <cdr:cNvSpPr txBox="1"/>
      </cdr:nvSpPr>
      <cdr:spPr>
        <a:xfrm xmlns:a="http://schemas.openxmlformats.org/drawingml/2006/main">
          <a:off x="9432758" y="329565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36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8224e82a9f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g28224e82a9f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8224e82a9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" name="Google Shape;160;g28224e82a9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81641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0:notes"/>
          <p:cNvSpPr txBox="1">
            <a:spLocks noGrp="1"/>
          </p:cNvSpPr>
          <p:nvPr>
            <p:ph type="body" idx="1"/>
          </p:nvPr>
        </p:nvSpPr>
        <p:spPr>
          <a:xfrm>
            <a:off x="676275" y="4784725"/>
            <a:ext cx="5408613" cy="391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6" name="Google Shape;226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1243013"/>
            <a:ext cx="5964237" cy="3355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6" name="Google Shape;9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2" name="Google Shape;10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1" name="Google Shape;1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8" name="Google Shape;14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46371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2" name="Google Shape;10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32324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 r="10628"/>
          <a:stretch/>
        </p:blipFill>
        <p:spPr>
          <a:xfrm>
            <a:off x="4020066" y="0"/>
            <a:ext cx="817193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 txBox="1"/>
          <p:nvPr/>
        </p:nvSpPr>
        <p:spPr>
          <a:xfrm>
            <a:off x="1119198" y="2735511"/>
            <a:ext cx="8771649" cy="956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</a:pPr>
            <a:r>
              <a:rPr lang="uk-UA" sz="5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Звіт декана історичного </a:t>
            </a:r>
            <a:r>
              <a:rPr lang="uk-UA" sz="4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факультету за 2024/25 </a:t>
            </a:r>
            <a:r>
              <a:rPr lang="uk-UA" sz="4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н.р</a:t>
            </a:r>
            <a:r>
              <a:rPr lang="uk-UA" sz="4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4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uk-UA" sz="3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3600" b="1" i="0" u="none" strike="noStrike" cap="none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uk-UA" sz="3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3600" b="1" i="0" u="none" strike="noStrike" cap="none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6" name="Google Shape;86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25176" y="2997816"/>
            <a:ext cx="3359694" cy="34478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8224e82a9f_0_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157" name="Google Shape;157;g28224e82a9f_0_8"/>
          <p:cNvSpPr txBox="1">
            <a:spLocks noGrp="1"/>
          </p:cNvSpPr>
          <p:nvPr>
            <p:ph type="body" idx="1"/>
          </p:nvPr>
        </p:nvSpPr>
        <p:spPr>
          <a:xfrm>
            <a:off x="838200" y="573125"/>
            <a:ext cx="10515600" cy="56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-UA" sz="5900" b="1" dirty="0"/>
              <a:t>Магістри:</a:t>
            </a:r>
            <a:endParaRPr sz="5900" b="1"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-UA" sz="5900" b="1" dirty="0"/>
              <a:t>денна форма –</a:t>
            </a: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-UA" sz="5900" b="1" dirty="0"/>
              <a:t>25 бюджет,</a:t>
            </a:r>
            <a:endParaRPr sz="5900" b="1"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-UA" sz="5900" b="1" dirty="0"/>
              <a:t>7 осіб контракт = </a:t>
            </a:r>
            <a:r>
              <a:rPr lang="uk-UA" sz="5900" b="1" dirty="0">
                <a:solidFill>
                  <a:srgbClr val="FF0000"/>
                </a:solidFill>
              </a:rPr>
              <a:t>32</a:t>
            </a:r>
            <a:r>
              <a:rPr lang="uk-UA" sz="5900" b="1" dirty="0"/>
              <a:t>;</a:t>
            </a:r>
            <a:endParaRPr sz="5900" b="1"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-UA" sz="5900" b="1" dirty="0"/>
              <a:t>заочна форма = </a:t>
            </a:r>
            <a:r>
              <a:rPr lang="uk-UA" sz="5900" b="1" dirty="0">
                <a:solidFill>
                  <a:schemeClr val="accent2"/>
                </a:solidFill>
              </a:rPr>
              <a:t>11</a:t>
            </a:r>
            <a:r>
              <a:rPr lang="uk-UA" sz="5900" b="1" dirty="0"/>
              <a:t> осіб</a:t>
            </a:r>
            <a:endParaRPr sz="5900" b="1" dirty="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8224e82a9f_0_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uk-UA"/>
              <a:t>.</a:t>
            </a:r>
            <a:endParaRPr/>
          </a:p>
        </p:txBody>
      </p:sp>
      <p:sp>
        <p:nvSpPr>
          <p:cNvPr id="163" name="Google Shape;163;g28224e82a9f_0_16"/>
          <p:cNvSpPr txBox="1">
            <a:spLocks noGrp="1"/>
          </p:cNvSpPr>
          <p:nvPr>
            <p:ph type="body" idx="1"/>
          </p:nvPr>
        </p:nvSpPr>
        <p:spPr>
          <a:xfrm>
            <a:off x="731350" y="708525"/>
            <a:ext cx="10515600" cy="59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-UA" sz="5900" b="1" dirty="0"/>
              <a:t>ВСЬОГО</a:t>
            </a:r>
            <a:endParaRPr sz="5900" b="1"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-UA" sz="5900" b="1" dirty="0"/>
              <a:t>на історичному факультеті нових студентів</a:t>
            </a:r>
            <a:endParaRPr sz="5900" b="1"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-UA" sz="8600" b="1" dirty="0">
                <a:solidFill>
                  <a:srgbClr val="FF0000"/>
                </a:solidFill>
              </a:rPr>
              <a:t>102 (було 99)</a:t>
            </a:r>
            <a:endParaRPr sz="8600" b="1" dirty="0">
              <a:solidFill>
                <a:srgbClr val="FF0000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4840" y="87630"/>
            <a:ext cx="5850890" cy="106553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211699" y="1134292"/>
            <a:ext cx="3852545" cy="55816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6444" y="1124858"/>
            <a:ext cx="3955556" cy="561852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9978A60-730C-49EA-BF33-D8347DCBD6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2930" y="1124858"/>
            <a:ext cx="3954828" cy="560051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555" y="259080"/>
            <a:ext cx="11624310" cy="1036320"/>
          </a:xfrm>
        </p:spPr>
        <p:txBody>
          <a:bodyPr>
            <a:normAutofit/>
          </a:bodyPr>
          <a:lstStyle/>
          <a:p>
            <a:pPr algn="ctr"/>
            <a:r>
              <a:rPr lang="uk-UA" altLang="en-US" b="1"/>
              <a:t>Н</a:t>
            </a:r>
            <a:r>
              <a:rPr lang="en-US" altLang="en-US" b="1"/>
              <a:t>авчальні видання</a:t>
            </a: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1514475" y="1630680"/>
            <a:ext cx="3795395" cy="4641215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6985000" y="1524000"/>
            <a:ext cx="3372485" cy="464121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2085"/>
            <a:ext cx="12067540" cy="2252345"/>
          </a:xfrm>
        </p:spPr>
        <p:txBody>
          <a:bodyPr>
            <a:noAutofit/>
          </a:bodyPr>
          <a:lstStyle/>
          <a:p>
            <a:pPr algn="ctr"/>
            <a:r>
              <a:rPr lang="en-US" altLang="en-US" sz="2400" b="1"/>
              <a:t>Нагороди XXIII виставки-конкурсу літератури ХНУ</a:t>
            </a:r>
            <a:br>
              <a:rPr lang="en-US" altLang="en-US" sz="2400" b="1"/>
            </a:br>
            <a:br>
              <a:rPr lang="en-US" altLang="en-US" sz="2400" b="1"/>
            </a:br>
            <a:r>
              <a:rPr lang="en-US" altLang="en-US" sz="2400"/>
              <a:t>Диплом II ступеня: проф. С. І. Посохов та доц. В. Ю. Іващенко за книгу «Марин Дринов: Писма, телеграми, докладні записки. 1859–1905» (Софія, 2023)</a:t>
            </a:r>
            <a:br>
              <a:rPr lang="en-US" altLang="en-US" sz="2400"/>
            </a:br>
            <a:br>
              <a:rPr lang="en-US" altLang="en-US" sz="2400"/>
            </a:br>
            <a:r>
              <a:rPr lang="en-US" altLang="en-US" sz="2400"/>
              <a:t>Диплом учасника: О. І. Вовк за «Vasili Nazarovici Karazin. Biobibliografie» (Кишинеу, 2023)</a:t>
            </a: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6499225" y="2529205"/>
            <a:ext cx="3117850" cy="4168775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93545" y="2529205"/>
            <a:ext cx="3117215" cy="416877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1295"/>
            <a:ext cx="10515600" cy="1363980"/>
          </a:xfrm>
        </p:spPr>
        <p:txBody>
          <a:bodyPr>
            <a:noAutofit/>
          </a:bodyPr>
          <a:lstStyle/>
          <a:p>
            <a:pPr algn="ctr"/>
            <a:r>
              <a:rPr lang="en-US" altLang="en-US" sz="2400"/>
              <a:t>24 жовтня 2024 р. відбулися </a:t>
            </a:r>
            <a:r>
              <a:rPr lang="en-US" altLang="en-US" sz="2400" b="1"/>
              <a:t>XVI Астаховські читання</a:t>
            </a:r>
            <a:r>
              <a:rPr lang="en-US" altLang="en-US" sz="2400"/>
              <a:t> — наукова конференція </a:t>
            </a:r>
            <a:r>
              <a:rPr lang="" altLang="en-US" sz="2400"/>
              <a:t>«</a:t>
            </a:r>
            <a:r>
              <a:rPr lang="en-US" altLang="en-US" sz="2400"/>
              <a:t>Актуальні проблеми історіографії та джерелознавства</a:t>
            </a:r>
            <a:r>
              <a:rPr lang="" altLang="en-US" sz="2400"/>
              <a:t>»</a:t>
            </a:r>
            <a:r>
              <a:rPr lang="en-US" altLang="en-US" sz="2400"/>
              <a:t>, присвячена 60-річчю кафедри історіографії, джерелознавства та археології Харківського національного університету імені В. Н. Каразіна.</a:t>
            </a: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2274570" y="1645285"/>
            <a:ext cx="7319645" cy="493966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765" y="220345"/>
            <a:ext cx="11653520" cy="1470660"/>
          </a:xfrm>
        </p:spPr>
        <p:txBody>
          <a:bodyPr>
            <a:noAutofit/>
          </a:bodyPr>
          <a:lstStyle/>
          <a:p>
            <a:pPr algn="ctr"/>
            <a:r>
              <a:rPr lang="en-US" altLang="en-US" sz="2400"/>
              <a:t>14-15 листопада 2024 р. в Софії відбулися </a:t>
            </a:r>
            <a:r>
              <a:rPr lang="en-US" altLang="en-US" sz="2400" b="1"/>
              <a:t>XI Дриновські читання</a:t>
            </a:r>
            <a:r>
              <a:rPr lang="en-US" altLang="en-US" sz="2400"/>
              <a:t> на тему </a:t>
            </a:r>
            <a:r>
              <a:rPr lang="" altLang="en-US" sz="2400"/>
              <a:t>«</a:t>
            </a:r>
            <a:r>
              <a:rPr lang="en-US" altLang="en-US" sz="2400"/>
              <a:t>Україна та її сусіди: проблеми етногенезу і націотворення та міжнародні відносини у Центрально-Східній Європі (від доби Середньовіччя до епохи глобалізації)</a:t>
            </a:r>
            <a:r>
              <a:rPr lang="" altLang="en-US" sz="2400"/>
              <a:t>»</a:t>
            </a:r>
            <a:r>
              <a:rPr lang="en-US" altLang="en-US" sz="2400"/>
              <a:t>. Співорганізатором конференції виступив історичний факультет Каразінського університету.</a:t>
            </a: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278765" y="1691005"/>
            <a:ext cx="4945380" cy="4760595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5276215" y="2407285"/>
            <a:ext cx="6656070" cy="332803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" y="227965"/>
            <a:ext cx="11795760" cy="2117725"/>
          </a:xfrm>
        </p:spPr>
        <p:txBody>
          <a:bodyPr>
            <a:noAutofit/>
          </a:bodyPr>
          <a:lstStyle/>
          <a:p>
            <a:pPr algn="ctr"/>
            <a:r>
              <a:rPr lang="en-US" altLang="en-US" sz="2800"/>
              <a:t>27 березня 2025 р. о 14.00 на історичному факультеті Харківського</a:t>
            </a:r>
            <a:r>
              <a:rPr lang="" altLang="en-US" sz="2800"/>
              <a:t> </a:t>
            </a:r>
            <a:r>
              <a:rPr lang="en-US" altLang="en-US" sz="2800"/>
              <a:t>національного університету імені В. Н. Каразіна в онлайн-форматі</a:t>
            </a:r>
            <a:r>
              <a:rPr lang="" altLang="en-US" sz="2800"/>
              <a:t> </a:t>
            </a:r>
            <a:r>
              <a:rPr lang="en-US" altLang="en-US" sz="2800"/>
              <a:t>(платформа Zoom) відбулася Всеукраїнська наукова конференція </a:t>
            </a:r>
            <a:r>
              <a:rPr lang="en-US" altLang="en-US" sz="2800" b="1"/>
              <a:t>XVI</a:t>
            </a:r>
            <a:r>
              <a:rPr lang="" altLang="en-US" sz="2800" b="1"/>
              <a:t> </a:t>
            </a:r>
            <a:r>
              <a:rPr lang="en-US" altLang="en-US" sz="2800" b="1"/>
              <a:t>Луньовські читання </a:t>
            </a:r>
            <a:r>
              <a:rPr lang="en-US" altLang="en-US" sz="2800"/>
              <a:t>на тему </a:t>
            </a:r>
            <a:r>
              <a:rPr lang="" altLang="en-US" sz="2800"/>
              <a:t>«</a:t>
            </a:r>
            <a:r>
              <a:rPr lang="en-US" altLang="en-US" sz="2800"/>
              <a:t>Музейні, бібліотечні та архівні сховища:</a:t>
            </a:r>
            <a:r>
              <a:rPr lang="" altLang="en-US" sz="2800"/>
              <a:t> </a:t>
            </a:r>
            <a:r>
              <a:rPr lang="en-US" altLang="en-US" sz="2800"/>
              <a:t>історія, виклики сьогодення та інновації</a:t>
            </a:r>
            <a:r>
              <a:rPr lang="" altLang="en-US" sz="2800"/>
              <a:t>»</a:t>
            </a:r>
            <a:r>
              <a:rPr lang="en-US" altLang="en-US" sz="2800"/>
              <a:t>.</a:t>
            </a: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570230" y="2456815"/>
            <a:ext cx="3004820" cy="4210685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3766185" y="2456815"/>
            <a:ext cx="7482840" cy="421068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755" y="365125"/>
            <a:ext cx="11672570" cy="132588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sz="3600"/>
              <a:t>20 червня 2025 року відбулися </a:t>
            </a:r>
            <a:r>
              <a:rPr lang="en-US" altLang="en-US" sz="3600" b="1"/>
              <a:t>Наукові читання пам’яті професора Володимира Івановича Кадєєва</a:t>
            </a:r>
            <a:r>
              <a:rPr lang="en-US" altLang="en-US" sz="3600"/>
              <a:t>: </a:t>
            </a:r>
            <a:r>
              <a:rPr lang="" altLang="en-US" sz="3600"/>
              <a:t>«</a:t>
            </a:r>
            <a:r>
              <a:rPr lang="en-US" altLang="en-US" sz="3600"/>
              <a:t>Античний світ і Середні віки</a:t>
            </a:r>
            <a:r>
              <a:rPr lang="" altLang="en-US" sz="3600"/>
              <a:t>»</a:t>
            </a:r>
            <a:r>
              <a:rPr lang="en-US" altLang="en-US" sz="3600"/>
              <a:t>.</a:t>
            </a:r>
            <a:r>
              <a:rPr lang="en-US" altLang="en-US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0" y="1800225"/>
            <a:ext cx="3596640" cy="49314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760" y="1800225"/>
            <a:ext cx="6202045" cy="488632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" y="182245"/>
            <a:ext cx="11151235" cy="1818005"/>
          </a:xfrm>
        </p:spPr>
        <p:txBody>
          <a:bodyPr>
            <a:noAutofit/>
          </a:bodyPr>
          <a:lstStyle/>
          <a:p>
            <a:pPr algn="ctr"/>
            <a:r>
              <a:rPr lang="en-US" altLang="en-US" sz="2400"/>
              <a:t>20 грудня 2024 року </a:t>
            </a:r>
            <a:r>
              <a:rPr lang="en-US" altLang="en-US" sz="2400" b="1"/>
              <a:t>до 20-річчя дослідження Германо-Слов’янською археологічною експедицією Харківського національного університету імені В. Н. Каразіна</a:t>
            </a:r>
            <a:r>
              <a:rPr lang="en-US" altLang="en-US" sz="2400"/>
              <a:t> археологічного комплексу пізньоримського часу – початку доби Великого переселення народів біля села Війтенки, у приміщенні Валківського краєзнавчого музею, відкрилась </a:t>
            </a:r>
            <a:r>
              <a:rPr lang="en-US" altLang="en-US" sz="2400" b="1"/>
              <a:t>виставка </a:t>
            </a:r>
            <a:r>
              <a:rPr lang="" altLang="en-US" sz="2400" b="1"/>
              <a:t>«</a:t>
            </a:r>
            <a:r>
              <a:rPr lang="en-US" altLang="en-US" sz="2400" b="1"/>
              <a:t>Готи на Муравському шляху</a:t>
            </a:r>
            <a:r>
              <a:rPr lang="" altLang="en-US" sz="2400" b="1"/>
              <a:t>»</a:t>
            </a:r>
            <a:r>
              <a:rPr lang="en-US" altLang="en-US" sz="2400"/>
              <a:t>.</a:t>
            </a: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2641600" y="2059305"/>
            <a:ext cx="6908800" cy="472059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graphicFrame>
        <p:nvGraphicFramePr>
          <p:cNvPr id="92" name="Google Shape;92;p2"/>
          <p:cNvGraphicFramePr/>
          <p:nvPr/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3" name="Google Shape;93;p2"/>
          <p:cNvGraphicFramePr/>
          <p:nvPr>
            <p:extLst>
              <p:ext uri="{D42A27DB-BD31-4B8C-83A1-F6EECF244321}">
                <p14:modId xmlns:p14="http://schemas.microsoft.com/office/powerpoint/2010/main" val="2238888038"/>
              </p:ext>
            </p:extLst>
          </p:nvPr>
        </p:nvGraphicFramePr>
        <p:xfrm>
          <a:off x="838200" y="1280762"/>
          <a:ext cx="10515600" cy="49188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3245" y="111760"/>
            <a:ext cx="8764905" cy="879475"/>
          </a:xfrm>
        </p:spPr>
        <p:txBody>
          <a:bodyPr>
            <a:normAutofit/>
          </a:bodyPr>
          <a:lstStyle/>
          <a:p>
            <a:pPr algn="ctr"/>
            <a:r>
              <a:rPr lang="en-US" altLang="en-US" sz="2800" b="1">
                <a:sym typeface="+mn-ea"/>
              </a:rPr>
              <a:t>Наукові семінари Центру болгаристики і балканських досліджень ім</a:t>
            </a:r>
            <a:r>
              <a:rPr lang="uk-UA" altLang="en-US" sz="2800" b="1">
                <a:sym typeface="+mn-ea"/>
              </a:rPr>
              <a:t>ені</a:t>
            </a:r>
            <a:r>
              <a:rPr lang="en-US" altLang="en-US" sz="2800" b="1">
                <a:sym typeface="+mn-ea"/>
              </a:rPr>
              <a:t> М</a:t>
            </a:r>
            <a:r>
              <a:rPr lang="uk-UA" altLang="en-US" sz="2800" b="1">
                <a:sym typeface="+mn-ea"/>
              </a:rPr>
              <a:t>арина</a:t>
            </a:r>
            <a:r>
              <a:rPr lang="en-US" altLang="en-US" sz="2800" b="1">
                <a:sym typeface="+mn-ea"/>
              </a:rPr>
              <a:t> Дринова (2024–2025)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845" y="991235"/>
            <a:ext cx="9266555" cy="5724525"/>
          </a:xfrm>
        </p:spPr>
        <p:txBody>
          <a:bodyPr>
            <a:noAutofit/>
          </a:bodyPr>
          <a:lstStyle/>
          <a:p>
            <a:pPr algn="just"/>
            <a:r>
              <a:rPr lang="en-US" altLang="en-US" sz="2000"/>
              <a:t>25.11.2024 – презентація книги </a:t>
            </a:r>
            <a:r>
              <a:rPr lang="" altLang="en-US" sz="2000"/>
              <a:t>«</a:t>
            </a:r>
            <a:r>
              <a:rPr lang="en-US" altLang="en-US" sz="2000"/>
              <a:t>Марин Дринов. Писма, телеграми, докладни записки. 1859–1905 г.</a:t>
            </a:r>
            <a:r>
              <a:rPr lang="" altLang="en-US" sz="2000"/>
              <a:t>»</a:t>
            </a:r>
            <a:r>
              <a:rPr lang="en-US" altLang="en-US" sz="2000"/>
              <a:t> (М. Станчев, С. Посохов, В. Іващенко).</a:t>
            </a:r>
          </a:p>
          <a:p>
            <a:pPr algn="just"/>
            <a:r>
              <a:rPr lang="en-US" altLang="en-US" sz="2000"/>
              <a:t>10.12.2024 – виступ Артура Іжевського </a:t>
            </a:r>
            <a:r>
              <a:rPr lang="" altLang="en-US" sz="2000"/>
              <a:t>«</a:t>
            </a:r>
            <a:r>
              <a:rPr lang="en-US" altLang="en-US" sz="2000"/>
              <a:t>Образи Балкан у галицькій сатирі…</a:t>
            </a:r>
            <a:r>
              <a:rPr lang="" altLang="en-US" sz="2000"/>
              <a:t>»</a:t>
            </a:r>
            <a:r>
              <a:rPr lang="en-US" altLang="en-US" sz="2000"/>
              <a:t> та презентація його книги.</a:t>
            </a:r>
          </a:p>
          <a:p>
            <a:pPr algn="just"/>
            <a:r>
              <a:rPr lang="en-US" altLang="en-US" sz="2000"/>
              <a:t>15.01.2025 – доповідь Ольги Бойко </a:t>
            </a:r>
            <a:r>
              <a:rPr lang="" altLang="en-US" sz="2000"/>
              <a:t>«</a:t>
            </a:r>
            <a:r>
              <a:rPr lang="en-US" altLang="en-US" sz="2000"/>
              <a:t>Політика пам’яті у сучасній Болгарії</a:t>
            </a:r>
            <a:r>
              <a:rPr lang="" altLang="en-US" sz="2000"/>
              <a:t>»</a:t>
            </a:r>
            <a:r>
              <a:rPr lang="en-US" altLang="en-US" sz="2000"/>
              <a:t>.</a:t>
            </a:r>
          </a:p>
          <a:p>
            <a:pPr algn="just"/>
            <a:r>
              <a:rPr lang="en-US" altLang="en-US" sz="2000"/>
              <a:t>21.01.2025 – семінар до 100-річчя проф. Георгія Попова.</a:t>
            </a:r>
          </a:p>
          <a:p>
            <a:pPr algn="just"/>
            <a:r>
              <a:rPr lang="en-US" altLang="en-US" sz="2000"/>
              <a:t>12.02.2025 – виступ Валерія Власенка про українську еміграцію в Болгарії міжвоєнного періоду.</a:t>
            </a:r>
          </a:p>
          <a:p>
            <a:pPr algn="just"/>
            <a:r>
              <a:rPr lang="en-US" altLang="en-US" sz="2000"/>
              <a:t>19.03.2025 – презентація бібліографічного покажчика </a:t>
            </a:r>
            <a:r>
              <a:rPr lang="" altLang="en-US" sz="2000"/>
              <a:t>«</a:t>
            </a:r>
            <a:r>
              <a:rPr lang="en-US" altLang="en-US" sz="2000"/>
              <a:t>Vasili Nazarovici Karazin: Biobibliografie</a:t>
            </a:r>
            <a:r>
              <a:rPr lang="" altLang="en-US" sz="2000"/>
              <a:t>»</a:t>
            </a:r>
            <a:r>
              <a:rPr lang="en-US" altLang="en-US" sz="2000"/>
              <a:t> (О. Вовк, С. Посохов).</a:t>
            </a:r>
          </a:p>
          <a:p>
            <a:pPr algn="just"/>
            <a:r>
              <a:rPr lang="en-US" altLang="en-US" sz="2000"/>
              <a:t>17.04.2025 – доповідь Ігоря Хижняка </a:t>
            </a:r>
            <a:r>
              <a:rPr lang="" altLang="en-US" sz="2000"/>
              <a:t>«</a:t>
            </a:r>
            <a:r>
              <a:rPr lang="en-US" altLang="en-US" sz="2000"/>
              <a:t>Болгарія періоду міжнародної кризи 1908–1909 рр. в оцінках київської преси</a:t>
            </a:r>
            <a:r>
              <a:rPr lang="" altLang="en-US" sz="2000"/>
              <a:t>»</a:t>
            </a:r>
            <a:r>
              <a:rPr lang="en-US" altLang="en-US" sz="2000"/>
              <a:t>.</a:t>
            </a:r>
          </a:p>
          <a:p>
            <a:pPr algn="just"/>
            <a:r>
              <a:rPr lang="en-US" altLang="en-US" sz="2000"/>
              <a:t>25.06.2025 – семінар Центру болгаристики і балканських досліджень ім. М. Дринова, присвячений творчості історика-медієвіста Василя Златарського та розвитку болгаристики у Кропивницькому.</a:t>
            </a:r>
            <a:r>
              <a:rPr lang="uk-UA" altLang="en-US" sz="2000"/>
              <a:t> </a:t>
            </a:r>
            <a:r>
              <a:rPr lang="en-US" altLang="en-US" sz="2000"/>
              <a:t>Гостя – Вікторія Безверха, к.і.н., Центральноукраїнський держуніверситет ім. В. Винниченка.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85" y="208915"/>
            <a:ext cx="2390775" cy="1511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85" y="1831340"/>
            <a:ext cx="2390775" cy="14846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685" y="3427095"/>
            <a:ext cx="2411730" cy="14268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685" y="4965065"/>
            <a:ext cx="2378710" cy="161544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4908" y="82322"/>
            <a:ext cx="10515600" cy="822651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>
                <a:latin typeface="+mn-lt"/>
              </a:rPr>
              <a:t>Іноземні інституції, з якими реалізовувалися спільні наукові </a:t>
            </a:r>
            <a:r>
              <a:rPr lang="uk-UA" sz="2800" b="1" dirty="0" err="1">
                <a:latin typeface="+mn-lt"/>
              </a:rPr>
              <a:t>проєкти</a:t>
            </a:r>
            <a:r>
              <a:rPr lang="uk-UA" sz="2800" b="1" dirty="0">
                <a:latin typeface="+mn-lt"/>
              </a:rPr>
              <a:t> та програми академічної мобільності</a:t>
            </a:r>
            <a:endParaRPr lang="en-US" sz="2800" b="1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6535" y="999490"/>
            <a:ext cx="6206490" cy="5756275"/>
          </a:xfrm>
        </p:spPr>
        <p:txBody>
          <a:bodyPr numCol="2">
            <a:noAutofit/>
          </a:bodyPr>
          <a:lstStyle/>
          <a:p>
            <a:r>
              <a:rPr lang="en-US" altLang="en-US" sz="1800" dirty="0"/>
              <a:t>Бернський університет (Швейцарія)</a:t>
            </a:r>
          </a:p>
          <a:p>
            <a:r>
              <a:rPr lang="en-US" altLang="en-US" sz="1800" dirty="0"/>
              <a:t>Болгарська академія наук</a:t>
            </a:r>
            <a:r>
              <a:rPr lang="" altLang="en-US" sz="1800" dirty="0"/>
              <a:t> </a:t>
            </a:r>
            <a:r>
              <a:rPr lang="en-US" altLang="en-US" sz="1800" dirty="0"/>
              <a:t>(Болгарія)</a:t>
            </a:r>
          </a:p>
          <a:p>
            <a:r>
              <a:rPr lang="en-US" altLang="en-US" sz="1800" dirty="0"/>
              <a:t>Варшавський університет (Польща)</a:t>
            </a:r>
          </a:p>
          <a:p>
            <a:r>
              <a:rPr lang="en-US" altLang="en-US" sz="1800" dirty="0"/>
              <a:t>Видавництво “Archaeopress” (Велика Британія)</a:t>
            </a:r>
          </a:p>
          <a:p>
            <a:r>
              <a:rPr lang="en-US" altLang="en-US" sz="1800" dirty="0"/>
              <a:t>Вища технічна школа архітектури Вальєса (Іспанія)</a:t>
            </a:r>
          </a:p>
          <a:p>
            <a:pPr algn="just"/>
            <a:r>
              <a:rPr lang="en-US" altLang="en-US" sz="1800" dirty="0"/>
              <a:t>Вільний університет, Інститут доісторичної археології (Німеччина)</a:t>
            </a:r>
          </a:p>
          <a:p>
            <a:r>
              <a:rPr lang="en-US" altLang="en-US" sz="1800" dirty="0"/>
              <a:t>Євразійське відділення Германського археологічного інституту (Німеччина)</a:t>
            </a:r>
          </a:p>
          <a:p>
            <a:r>
              <a:rPr lang="en-US" altLang="en-US" sz="1800" dirty="0"/>
              <a:t>Європейська комісія (Бельгія)</a:t>
            </a:r>
          </a:p>
          <a:p>
            <a:r>
              <a:rPr lang="en-US" altLang="en-US" sz="1800" dirty="0"/>
              <a:t>Інститут археології Чеської академії наук (Чехія)</a:t>
            </a:r>
          </a:p>
          <a:p>
            <a:r>
              <a:rPr lang="en-US" altLang="en-US" sz="1800" dirty="0"/>
              <a:t>Інститут історії Лодзького університету (Польща)</a:t>
            </a:r>
          </a:p>
          <a:p>
            <a:r>
              <a:rPr lang="en-US" altLang="en-US" sz="1800" dirty="0"/>
              <a:t>Національний музей історії (Азербайджан)</a:t>
            </a:r>
          </a:p>
          <a:p>
            <a:r>
              <a:rPr lang="en-US" altLang="en-US" sz="1800" dirty="0"/>
              <a:t>Інститут наук про людину (Австрія)</a:t>
            </a:r>
          </a:p>
          <a:p>
            <a:r>
              <a:rPr lang="en-US" altLang="en-US" sz="1800" dirty="0"/>
              <a:t>Національний музей Любліна (Польща)</a:t>
            </a:r>
          </a:p>
          <a:p>
            <a:r>
              <a:rPr lang="en-US" altLang="en-US" sz="1800" dirty="0"/>
              <a:t>Новий болгарській університет (Болгарія)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altLang="en-US" sz="1800" dirty="0"/>
          </a:p>
          <a:p>
            <a:pPr>
              <a:buFont typeface="Wingdings" panose="05000000000000000000" pitchFamily="2" charset="2"/>
              <a:buChar char="ü"/>
            </a:pPr>
            <a:endParaRPr lang="uk-UA" altLang="en-US" sz="1800" dirty="0"/>
          </a:p>
          <a:p>
            <a:pPr>
              <a:buFont typeface="Wingdings" panose="05000000000000000000" pitchFamily="2" charset="2"/>
              <a:buChar char="ü"/>
            </a:pPr>
            <a:endParaRPr lang="en-US" altLang="en-US" sz="1800" dirty="0"/>
          </a:p>
        </p:txBody>
      </p:sp>
      <p:sp>
        <p:nvSpPr>
          <p:cNvPr id="4" name="Text Box 3"/>
          <p:cNvSpPr txBox="1"/>
          <p:nvPr/>
        </p:nvSpPr>
        <p:spPr>
          <a:xfrm>
            <a:off x="6616700" y="999490"/>
            <a:ext cx="5364480" cy="52336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00050" indent="-285750" algn="just">
              <a:lnSpc>
                <a:spcPct val="90000"/>
              </a:lnSpc>
              <a:spcBef>
                <a:spcPts val="1000"/>
              </a:spcBef>
              <a:buSzPts val="1800"/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+mn-ea"/>
              </a:rPr>
              <a:t>Софийски университет “Св. Климент Охридски” (Болгарія)</a:t>
            </a:r>
          </a:p>
          <a:p>
            <a:pPr marL="400050" indent="-285750" algn="just">
              <a:lnSpc>
                <a:spcPct val="90000"/>
              </a:lnSpc>
              <a:spcBef>
                <a:spcPts val="1000"/>
              </a:spcBef>
              <a:buSzPts val="1800"/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+mn-ea"/>
              </a:rPr>
              <a:t>Тартуський університет (Естонія)</a:t>
            </a:r>
          </a:p>
          <a:p>
            <a:pPr marL="400050" indent="-285750" algn="just">
              <a:lnSpc>
                <a:spcPct val="90000"/>
              </a:lnSpc>
              <a:spcBef>
                <a:spcPts val="1000"/>
              </a:spcBef>
              <a:buSzPts val="1800"/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+mn-ea"/>
              </a:rPr>
              <a:t>Туринський університет (Італія)</a:t>
            </a:r>
          </a:p>
          <a:p>
            <a:pPr marL="400050" indent="-285750" algn="just">
              <a:lnSpc>
                <a:spcPct val="90000"/>
              </a:lnSpc>
              <a:spcBef>
                <a:spcPts val="1000"/>
              </a:spcBef>
              <a:buSzPts val="1800"/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+mn-ea"/>
              </a:rPr>
              <a:t>Університет Західної Аттики (Греція) </a:t>
            </a:r>
          </a:p>
          <a:p>
            <a:pPr marL="400050" indent="-285750" algn="just">
              <a:lnSpc>
                <a:spcPct val="90000"/>
              </a:lnSpc>
              <a:spcBef>
                <a:spcPts val="1000"/>
              </a:spcBef>
              <a:buSzPts val="1800"/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+mn-ea"/>
              </a:rPr>
              <a:t>Університет Індіани (США)</a:t>
            </a:r>
          </a:p>
          <a:p>
            <a:pPr marL="400050" indent="-285750" algn="just">
              <a:lnSpc>
                <a:spcPct val="90000"/>
              </a:lnSpc>
              <a:spcBef>
                <a:spcPts val="1000"/>
              </a:spcBef>
              <a:buSzPts val="1800"/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+mn-ea"/>
              </a:rPr>
              <a:t>Університет кардинала Стефана Вишинського (Польща)</a:t>
            </a:r>
          </a:p>
          <a:p>
            <a:pPr marL="400050" indent="-285750" algn="just">
              <a:lnSpc>
                <a:spcPct val="90000"/>
              </a:lnSpc>
              <a:spcBef>
                <a:spcPts val="1000"/>
              </a:spcBef>
              <a:buSzPts val="1800"/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+mn-ea"/>
              </a:rPr>
              <a:t>Університет Клагенфурта (Австрія)</a:t>
            </a:r>
          </a:p>
          <a:p>
            <a:pPr marL="400050" indent="-285750" algn="just">
              <a:lnSpc>
                <a:spcPct val="90000"/>
              </a:lnSpc>
              <a:spcBef>
                <a:spcPts val="1000"/>
              </a:spcBef>
              <a:buSzPts val="1800"/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+mn-ea"/>
              </a:rPr>
              <a:t>Фрібурзький університет (Швейцарія)</a:t>
            </a:r>
          </a:p>
          <a:p>
            <a:pPr marL="400050" indent="-285750" algn="just">
              <a:lnSpc>
                <a:spcPct val="90000"/>
              </a:lnSpc>
              <a:spcBef>
                <a:spcPts val="1000"/>
              </a:spcBef>
              <a:buSzPts val="1800"/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+mn-ea"/>
              </a:rPr>
              <a:t>Фундація науки польської (Польща)</a:t>
            </a:r>
          </a:p>
          <a:p>
            <a:pPr marL="400050" indent="-285750" algn="just">
              <a:lnSpc>
                <a:spcPct val="90000"/>
              </a:lnSpc>
              <a:spcBef>
                <a:spcPts val="1000"/>
              </a:spcBef>
              <a:buSzPts val="1800"/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+mn-ea"/>
              </a:rPr>
              <a:t>Центр перспективних досліджень (Болгарія)</a:t>
            </a:r>
          </a:p>
          <a:p>
            <a:pPr marL="400050" indent="-285750" algn="just">
              <a:lnSpc>
                <a:spcPct val="90000"/>
              </a:lnSpc>
              <a:spcBef>
                <a:spcPts val="1000"/>
              </a:spcBef>
              <a:buSzPts val="1800"/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+mn-ea"/>
              </a:rPr>
              <a:t>Центр релігієзнавчих досліджень Рурського університету (Німеччина)</a:t>
            </a:r>
          </a:p>
          <a:p>
            <a:pPr marL="400050" indent="-285750" algn="just">
              <a:lnSpc>
                <a:spcPct val="90000"/>
              </a:lnSpc>
              <a:spcBef>
                <a:spcPts val="1000"/>
              </a:spcBef>
              <a:buSzPts val="1800"/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+mn-ea"/>
              </a:rPr>
              <a:t>Центрально-Європейський університет (Австрія)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0" y="90805"/>
            <a:ext cx="11520805" cy="1325880"/>
          </a:xfrm>
        </p:spPr>
        <p:txBody>
          <a:bodyPr>
            <a:noAutofit/>
          </a:bodyPr>
          <a:lstStyle/>
          <a:p>
            <a:pPr algn="ctr"/>
            <a:r>
              <a:rPr lang="uk-UA" altLang="en-US" sz="2000"/>
              <a:t>Р</a:t>
            </a:r>
            <a:r>
              <a:rPr lang="en-US" altLang="en-US" sz="2000"/>
              <a:t>озпочато реалізацію проєкту</a:t>
            </a:r>
            <a:r>
              <a:rPr lang="en-US" altLang="en-US" sz="2000" b="1"/>
              <a:t>  EAUCES (Східноукраїнський центр європейських студій) </a:t>
            </a:r>
            <a:r>
              <a:rPr lang="en-US" altLang="en-US" sz="2000"/>
              <a:t>під керівництвом проф. Д. В. Миколенка (ХНУ імені В. Н. Каразіна) за підтримки EACEA у межах Erasmus+ Jean Monnet (грант </a:t>
            </a:r>
            <a:r>
              <a:rPr lang="" altLang="en-US" sz="2000"/>
              <a:t>№</a:t>
            </a:r>
            <a:r>
              <a:rPr lang="en-US" altLang="en-US" sz="2000"/>
              <a:t> 101176972). Проєкт розвиває європейські студії на сході України через дослідження та курси з євроінтеграції, інформаційної безпеки й економіки в умовах війни.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640" y="1506220"/>
            <a:ext cx="5285740" cy="501269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6557645" y="1506220"/>
            <a:ext cx="5019040" cy="501332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0490"/>
            <a:ext cx="10515600" cy="777240"/>
          </a:xfrm>
        </p:spPr>
        <p:txBody>
          <a:bodyPr/>
          <a:lstStyle/>
          <a:p>
            <a:pPr algn="ctr"/>
            <a:r>
              <a:rPr lang="en-US" altLang="en-US" sz="2800" b="1"/>
              <a:t>Академічні резиденції та стажування викладачів (2024–2025)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5070" y="887730"/>
            <a:ext cx="7069455" cy="5887720"/>
          </a:xfrm>
        </p:spPr>
        <p:txBody>
          <a:bodyPr>
            <a:noAutofit/>
          </a:bodyPr>
          <a:lstStyle/>
          <a:p>
            <a:pPr algn="just">
              <a:buFont typeface="Wingdings" panose="05000000000000000000" charset="0"/>
              <a:buChar char="ü"/>
            </a:pPr>
            <a:r>
              <a:rPr lang="en-US" altLang="en-US" sz="1500"/>
              <a:t>13.10.2023–04.10.2024 – </a:t>
            </a:r>
            <a:r>
              <a:rPr lang="uk-UA" altLang="en-US" sz="1500"/>
              <a:t>доц. </a:t>
            </a:r>
            <a:r>
              <a:rPr lang="en-US" altLang="en-US" sz="1500"/>
              <a:t>Ю.А. Кісельова, стажування онлайн-інституту </a:t>
            </a:r>
            <a:r>
              <a:rPr lang="" altLang="en-US" sz="1500"/>
              <a:t>«</a:t>
            </a:r>
            <a:r>
              <a:rPr lang="en-US" altLang="en-US" sz="1500"/>
              <a:t>NetworkLab: NEH Institute for Remote Collaboration</a:t>
            </a:r>
            <a:r>
              <a:rPr lang="" altLang="en-US" sz="1500"/>
              <a:t>»</a:t>
            </a:r>
            <a:r>
              <a:rPr lang="en-US" altLang="en-US" sz="1500"/>
              <a:t> (Університет Коннектикут, США), програма організована GreenHouse Studios за підтримки Національного фонду гуманітарних наук США, сертифікат.</a:t>
            </a:r>
          </a:p>
          <a:p>
            <a:pPr algn="just">
              <a:buFont typeface="Wingdings" panose="05000000000000000000" charset="0"/>
              <a:buChar char="ü"/>
            </a:pPr>
            <a:r>
              <a:rPr lang="en-US" altLang="en-US" sz="1500"/>
              <a:t>17–21 березня 2025 – </a:t>
            </a:r>
            <a:r>
              <a:rPr lang="uk-UA" altLang="en-US" sz="1500">
                <a:sym typeface="+mn-ea"/>
              </a:rPr>
              <a:t>доц. </a:t>
            </a:r>
            <a:r>
              <a:rPr lang="en-US" altLang="en-US" sz="1500"/>
              <a:t>П</a:t>
            </a:r>
            <a:r>
              <a:rPr lang="uk-UA" altLang="en-US" sz="1500"/>
              <a:t>.В. </a:t>
            </a:r>
            <a:r>
              <a:rPr lang="en-US" altLang="en-US" sz="1500"/>
              <a:t>Єремєєв, весняна школа Центру релігієзнавчих студій Рурського університету (Бохум, Німеччина) </a:t>
            </a:r>
            <a:r>
              <a:rPr lang="" altLang="en-US" sz="1500"/>
              <a:t>«</a:t>
            </a:r>
            <a:r>
              <a:rPr lang="en-US" altLang="en-US" sz="1500"/>
              <a:t>CARMе: Comparative Analysis of Religious Metaphors</a:t>
            </a:r>
            <a:r>
              <a:rPr lang="" altLang="en-US" sz="1500"/>
              <a:t>»</a:t>
            </a:r>
            <a:endParaRPr lang="en-US" altLang="en-US" sz="1500"/>
          </a:p>
          <a:p>
            <a:pPr algn="just">
              <a:buFont typeface="Wingdings" panose="05000000000000000000" charset="0"/>
              <a:buChar char="ü"/>
            </a:pPr>
            <a:r>
              <a:rPr lang="en-US" altLang="en-US" sz="1500"/>
              <a:t>01.10.2024 – 31.07.2025 – </a:t>
            </a:r>
            <a:r>
              <a:rPr lang="uk-UA" altLang="en-US" sz="1500">
                <a:sym typeface="+mn-ea"/>
              </a:rPr>
              <a:t>доц. </a:t>
            </a:r>
            <a:r>
              <a:rPr lang="en-US" altLang="en-US" sz="1500"/>
              <a:t>П</a:t>
            </a:r>
            <a:r>
              <a:rPr lang="uk-UA" altLang="en-US" sz="1500"/>
              <a:t>. В. </a:t>
            </a:r>
            <a:r>
              <a:rPr lang="en-US" altLang="en-US" sz="1500"/>
              <a:t>Єремєєв, дослідницька резиденція в Центрі перспективних досліджень Софії (CAS), програма </a:t>
            </a:r>
            <a:r>
              <a:rPr lang="" altLang="en-US" sz="1500"/>
              <a:t>«</a:t>
            </a:r>
            <a:r>
              <a:rPr lang="en-US" altLang="en-US" sz="1500"/>
              <a:t>Сучасні підходи до досліджень і викладання в соціальних та гуманітарних науках</a:t>
            </a:r>
            <a:r>
              <a:rPr lang="" altLang="en-US" sz="1500"/>
              <a:t>»</a:t>
            </a:r>
            <a:endParaRPr lang="en-US" altLang="en-US" sz="1500"/>
          </a:p>
          <a:p>
            <a:pPr algn="just">
              <a:buFont typeface="Wingdings" panose="05000000000000000000" charset="0"/>
              <a:buChar char="ü"/>
            </a:pPr>
            <a:r>
              <a:rPr lang="en-US" altLang="en-US" sz="1500"/>
              <a:t>02–06 червня 2025 – </a:t>
            </a:r>
            <a:r>
              <a:rPr lang="uk-UA" altLang="en-US" sz="1500">
                <a:sym typeface="+mn-ea"/>
              </a:rPr>
              <a:t>доц. </a:t>
            </a:r>
            <a:r>
              <a:rPr lang="uk-UA" altLang="en-US" sz="1500"/>
              <a:t>О. А. </a:t>
            </a:r>
            <a:r>
              <a:rPr lang="en-US" altLang="en-US" sz="1500"/>
              <a:t>Ручинська, візит до Університету Клагенфурта (Австрія) у рамках Erasmus+, лекції з історії та культури Північного Причорномор’я, участь у археологічних та музейних заходах.</a:t>
            </a:r>
          </a:p>
          <a:p>
            <a:pPr algn="just">
              <a:buFont typeface="Wingdings" panose="05000000000000000000" charset="0"/>
              <a:buChar char="ü"/>
            </a:pPr>
            <a:r>
              <a:rPr lang="en-US" altLang="en-US" sz="1500"/>
              <a:t>03–23 червня 2025 – </a:t>
            </a:r>
            <a:r>
              <a:rPr lang="uk-UA" altLang="en-US" sz="1500">
                <a:sym typeface="+mn-ea"/>
              </a:rPr>
              <a:t>доц. </a:t>
            </a:r>
            <a:r>
              <a:rPr lang="uk-UA" altLang="en-US" sz="1500"/>
              <a:t>Є. Ю.</a:t>
            </a:r>
            <a:r>
              <a:rPr lang="en-US" altLang="en-US" sz="1500"/>
              <a:t> Захарченко, тритижнева резиденція у Варшавському університеті (Польща), підтримка програми </a:t>
            </a:r>
            <a:r>
              <a:rPr lang="" altLang="en-US" sz="1500"/>
              <a:t>«</a:t>
            </a:r>
            <a:r>
              <a:rPr lang="en-US" altLang="en-US" sz="1500"/>
              <a:t>Для України</a:t>
            </a:r>
            <a:r>
              <a:rPr lang="" altLang="en-US" sz="1500"/>
              <a:t>»</a:t>
            </a:r>
            <a:r>
              <a:rPr lang="en-US" altLang="en-US" sz="1500"/>
              <a:t> Фундації науки польської.</a:t>
            </a:r>
          </a:p>
          <a:p>
            <a:pPr algn="just">
              <a:buFont typeface="Wingdings" panose="05000000000000000000" charset="0"/>
              <a:buChar char="ü"/>
            </a:pPr>
            <a:r>
              <a:rPr lang="en-US" altLang="en-US" sz="1500"/>
              <a:t>1-30 червня 2025 р.</a:t>
            </a:r>
            <a:r>
              <a:rPr lang="uk-UA" altLang="en-US" sz="1500"/>
              <a:t> </a:t>
            </a:r>
            <a:r>
              <a:rPr lang="en-US" altLang="en-US" sz="1500">
                <a:sym typeface="+mn-ea"/>
              </a:rPr>
              <a:t>–</a:t>
            </a:r>
            <a:r>
              <a:rPr lang="uk-UA" altLang="en-US" sz="1500">
                <a:sym typeface="+mn-ea"/>
              </a:rPr>
              <a:t> доц. Р. Г. Любавський</a:t>
            </a:r>
            <a:r>
              <a:rPr lang="en-US" altLang="en-US" sz="1500"/>
              <a:t> був стипендіатом (віртуальна резиденція) Центру перспективних досліджень Голокосту імені Джека, Джозефа і Мортона Манделя Меморіального Музею Голокосту США (м. Вашингтон, Округ Колумбія).</a:t>
            </a:r>
          </a:p>
          <a:p>
            <a:pPr algn="just">
              <a:buFont typeface="Wingdings" panose="05000000000000000000" charset="0"/>
              <a:buChar char="ü"/>
            </a:pPr>
            <a:r>
              <a:rPr lang="en-US" altLang="en-US" sz="1500"/>
              <a:t>07–11 липня 2025 – </a:t>
            </a:r>
            <a:r>
              <a:rPr lang="uk-UA" altLang="en-US" sz="1500">
                <a:sym typeface="+mn-ea"/>
              </a:rPr>
              <a:t>доц. </a:t>
            </a:r>
            <a:r>
              <a:rPr lang="uk-UA" altLang="en-US" sz="1500"/>
              <a:t>Є. Ю.</a:t>
            </a:r>
            <a:r>
              <a:rPr lang="en-US" altLang="en-US" sz="1500"/>
              <a:t> Захарченко, літня програма </a:t>
            </a:r>
            <a:r>
              <a:rPr lang="" altLang="en-US" sz="1500"/>
              <a:t>«</a:t>
            </a:r>
            <a:r>
              <a:rPr lang="en-US" altLang="en-US" sz="1500"/>
              <a:t>Нові перспективи вивчення та викладання Голокосту</a:t>
            </a:r>
            <a:r>
              <a:rPr lang="" altLang="en-US" sz="1500"/>
              <a:t>»</a:t>
            </a:r>
            <a:r>
              <a:rPr lang="en-US" altLang="en-US" sz="1500"/>
              <a:t> (Румунія), організована Меморіальним музеєм Голокосту США та румунськими установами.</a:t>
            </a: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2679065" y="4329430"/>
            <a:ext cx="2130425" cy="1599565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95885" y="4329430"/>
            <a:ext cx="2470150" cy="1599565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65405" y="887730"/>
            <a:ext cx="2470785" cy="3258185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5"/>
          <a:stretch>
            <a:fillRect/>
          </a:stretch>
        </p:blipFill>
        <p:spPr>
          <a:xfrm>
            <a:off x="2705100" y="888365"/>
            <a:ext cx="2131060" cy="325755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675" y="365125"/>
            <a:ext cx="11459210" cy="1325880"/>
          </a:xfrm>
        </p:spPr>
        <p:txBody>
          <a:bodyPr>
            <a:normAutofit/>
          </a:bodyPr>
          <a:lstStyle/>
          <a:p>
            <a:pPr algn="ctr"/>
            <a:r>
              <a:rPr lang="en-US" altLang="en-US" b="1"/>
              <a:t>Гостьові лекції іноземних фахівців</a:t>
            </a:r>
            <a:r>
              <a:rPr lang="uk-UA" altLang="en-US" b="1"/>
              <a:t> </a:t>
            </a:r>
            <a:r>
              <a:rPr lang="en-US" altLang="en-US" b="1"/>
              <a:t>(2024–2025)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2845" y="1825625"/>
            <a:ext cx="6370955" cy="4351655"/>
          </a:xfrm>
        </p:spPr>
        <p:txBody>
          <a:bodyPr/>
          <a:lstStyle/>
          <a:p>
            <a:r>
              <a:rPr lang="en-US" altLang="en-US"/>
              <a:t>5 травня 2025 – Войцех Моравський, професор, д-р габ., Варшавська школа економіки, гостьова лекція в межах курсу </a:t>
            </a:r>
            <a:r>
              <a:rPr lang="" altLang="en-US"/>
              <a:t>«</a:t>
            </a:r>
            <a:r>
              <a:rPr lang="en-US" altLang="en-US"/>
              <a:t>Новітня історія України</a:t>
            </a:r>
            <a:r>
              <a:rPr lang="" altLang="en-US"/>
              <a:t>»</a:t>
            </a:r>
            <a:r>
              <a:rPr lang="en-US" altLang="en-US"/>
              <a:t> (доц. Р. Любавський).</a:t>
            </a:r>
          </a:p>
          <a:p>
            <a:endParaRPr lang="en-US" altLang="en-US"/>
          </a:p>
          <a:p>
            <a:r>
              <a:rPr lang="en-US" altLang="en-US"/>
              <a:t>5 травня 2025 – Ірина Шандра, проф., д-р істор. наук, Варшавська школа економіки, гостьова лекція в межах того ж курсу.</a:t>
            </a: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652780" y="1754505"/>
            <a:ext cx="4111625" cy="216535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471805" y="4291965"/>
            <a:ext cx="4472940" cy="178816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995" y="365125"/>
            <a:ext cx="11520170" cy="1224915"/>
          </a:xfrm>
        </p:spPr>
        <p:txBody>
          <a:bodyPr>
            <a:noAutofit/>
          </a:bodyPr>
          <a:lstStyle/>
          <a:p>
            <a:pPr algn="ctr"/>
            <a:r>
              <a:rPr lang="en-US" altLang="en-US" sz="2800" b="1"/>
              <a:t>З вересня 2024 р</a:t>
            </a:r>
            <a:r>
              <a:rPr lang="uk-UA" altLang="en-US" sz="2800" b="1"/>
              <a:t>.</a:t>
            </a:r>
            <a:r>
              <a:rPr lang="en-US" altLang="en-US" sz="2800" b="1"/>
              <a:t> по серпень 2025 р</a:t>
            </a:r>
            <a:r>
              <a:rPr lang="uk-UA" altLang="en-US" sz="2800" b="1"/>
              <a:t>.</a:t>
            </a:r>
            <a:r>
              <a:rPr lang="en-US" altLang="en-US" sz="2800" b="1"/>
              <a:t> викладачі історичного факультету взяли участь у 2</a:t>
            </a:r>
            <a:r>
              <a:rPr lang="uk-UA" altLang="en-US" sz="2800" b="1"/>
              <a:t>5</a:t>
            </a:r>
            <a:r>
              <a:rPr lang="en-US" altLang="en-US" sz="2800" b="1"/>
              <a:t>-</a:t>
            </a:r>
            <a:r>
              <a:rPr lang="uk-UA" altLang="en-US" sz="2800" b="1"/>
              <a:t>ти</a:t>
            </a:r>
            <a:r>
              <a:rPr lang="en-US" altLang="en-US" sz="2800" b="1"/>
              <a:t> закордонних наукових конференціях, круглих столах та презентаціях.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860" y="1604645"/>
            <a:ext cx="9352280" cy="50165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5734" y="385233"/>
            <a:ext cx="11038417" cy="6081184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4" name="Rectangle 1"/>
          <p:cNvSpPr>
            <a:spLocks noChangeArrowheads="1"/>
          </p:cNvSpPr>
          <p:nvPr/>
        </p:nvSpPr>
        <p:spPr bwMode="auto">
          <a:xfrm>
            <a:off x="1" y="-246220"/>
            <a:ext cx="246286" cy="49244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buClrTx/>
            </a:pPr>
            <a:endParaRPr lang="ru-RU" altLang="ru-RU" sz="24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048585" name="Rectangle 2"/>
          <p:cNvSpPr>
            <a:spLocks noChangeArrowheads="1"/>
          </p:cNvSpPr>
          <p:nvPr/>
        </p:nvSpPr>
        <p:spPr bwMode="auto">
          <a:xfrm>
            <a:off x="203201" y="-43020"/>
            <a:ext cx="246286" cy="49244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buClrTx/>
            </a:pPr>
            <a:endParaRPr lang="ru-RU" altLang="ru-RU" sz="24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048586" name="Rectangle 3"/>
          <p:cNvSpPr>
            <a:spLocks noChangeArrowheads="1"/>
          </p:cNvSpPr>
          <p:nvPr/>
        </p:nvSpPr>
        <p:spPr bwMode="auto">
          <a:xfrm>
            <a:off x="406401" y="160180"/>
            <a:ext cx="246286" cy="49244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buClrTx/>
            </a:pPr>
            <a:endParaRPr lang="ru-RU" altLang="ru-RU" sz="24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048587" name="Rectangle 4"/>
          <p:cNvSpPr>
            <a:spLocks noChangeArrowheads="1"/>
          </p:cNvSpPr>
          <p:nvPr/>
        </p:nvSpPr>
        <p:spPr bwMode="auto">
          <a:xfrm>
            <a:off x="609601" y="363380"/>
            <a:ext cx="246286" cy="49244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buClrTx/>
            </a:pPr>
            <a:endParaRPr lang="ru-RU" altLang="ru-RU" sz="24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048588" name="Прямоугольник 5"/>
          <p:cNvSpPr/>
          <p:nvPr/>
        </p:nvSpPr>
        <p:spPr>
          <a:xfrm>
            <a:off x="7632171" y="360610"/>
            <a:ext cx="4073199" cy="5015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33" b="1" dirty="0"/>
              <a:t>22-23 листопада 2024 року</a:t>
            </a:r>
            <a:r>
              <a:rPr lang="ru-RU" sz="2133" dirty="0"/>
              <a:t> – </a:t>
            </a:r>
            <a:r>
              <a:rPr lang="ru-RU" sz="2133" dirty="0" err="1"/>
              <a:t>конференція</a:t>
            </a:r>
            <a:r>
              <a:rPr lang="ru-RU" sz="2133" dirty="0"/>
              <a:t> </a:t>
            </a:r>
            <a:r>
              <a:rPr lang="ru-RU" sz="2133" i="1" dirty="0"/>
              <a:t>«</a:t>
            </a:r>
            <a:r>
              <a:rPr lang="ru-RU" sz="2133" i="1" dirty="0" err="1"/>
              <a:t>Ціна</a:t>
            </a:r>
            <a:r>
              <a:rPr lang="ru-RU" sz="2133" i="1" dirty="0"/>
              <a:t> </a:t>
            </a:r>
            <a:r>
              <a:rPr lang="ru-RU" sz="2133" i="1" dirty="0" err="1"/>
              <a:t>свободи</a:t>
            </a:r>
            <a:r>
              <a:rPr lang="ru-RU" sz="2133" i="1" dirty="0"/>
              <a:t>: </a:t>
            </a:r>
            <a:r>
              <a:rPr lang="ru-RU" sz="2133" i="1" dirty="0" err="1"/>
              <a:t>від</a:t>
            </a:r>
            <a:r>
              <a:rPr lang="ru-RU" sz="2133" i="1" dirty="0"/>
              <a:t> </a:t>
            </a:r>
            <a:r>
              <a:rPr lang="ru-RU" sz="2133" i="1" dirty="0" err="1"/>
              <a:t>української</a:t>
            </a:r>
            <a:r>
              <a:rPr lang="ru-RU" sz="2133" i="1" dirty="0"/>
              <a:t> </a:t>
            </a:r>
            <a:r>
              <a:rPr lang="ru-RU" sz="2133" i="1" dirty="0" err="1"/>
              <a:t>революції</a:t>
            </a:r>
            <a:r>
              <a:rPr lang="ru-RU" sz="2133" i="1" dirty="0"/>
              <a:t> 1917-1921 </a:t>
            </a:r>
            <a:r>
              <a:rPr lang="ru-RU" sz="2133" i="1" dirty="0" err="1"/>
              <a:t>років</a:t>
            </a:r>
            <a:r>
              <a:rPr lang="ru-RU" sz="2133" i="1" dirty="0"/>
              <a:t> до </a:t>
            </a:r>
            <a:r>
              <a:rPr lang="ru-RU" sz="2133" i="1" dirty="0" err="1"/>
              <a:t>російсько-української</a:t>
            </a:r>
            <a:r>
              <a:rPr lang="ru-RU" sz="2133" i="1" dirty="0"/>
              <a:t> </a:t>
            </a:r>
            <a:r>
              <a:rPr lang="ru-RU" sz="2133" i="1" dirty="0" err="1"/>
              <a:t>війни</a:t>
            </a:r>
            <a:r>
              <a:rPr lang="ru-RU" sz="2133" i="1" dirty="0"/>
              <a:t>»</a:t>
            </a:r>
            <a:r>
              <a:rPr lang="ru-RU" sz="2133" dirty="0"/>
              <a:t>.</a:t>
            </a:r>
          </a:p>
          <a:p>
            <a:endParaRPr lang="uk-UA" sz="2133" dirty="0"/>
          </a:p>
          <a:p>
            <a:endParaRPr lang="uk-UA" sz="2133" dirty="0"/>
          </a:p>
          <a:p>
            <a:endParaRPr lang="uk-UA" sz="2133" dirty="0"/>
          </a:p>
          <a:p>
            <a:endParaRPr lang="ru-RU" sz="2133" dirty="0"/>
          </a:p>
          <a:p>
            <a:endParaRPr lang="ru-RU" sz="2133" b="1" dirty="0"/>
          </a:p>
          <a:p>
            <a:endParaRPr lang="ru-RU" sz="2133" b="1" dirty="0"/>
          </a:p>
          <a:p>
            <a:endParaRPr lang="ru-RU" sz="2133" b="1" dirty="0"/>
          </a:p>
          <a:p>
            <a:r>
              <a:rPr lang="ru-RU" sz="2133" b="1" dirty="0"/>
              <a:t>29 листопада 2024 року</a:t>
            </a:r>
            <a:r>
              <a:rPr lang="ru-RU" sz="2133" dirty="0"/>
              <a:t> – </a:t>
            </a:r>
            <a:r>
              <a:rPr lang="ru-RU" sz="2133" i="1" dirty="0"/>
              <a:t>42-га </a:t>
            </a:r>
            <a:r>
              <a:rPr lang="ru-RU" sz="2133" i="1" dirty="0" err="1"/>
              <a:t>Міжнародна</a:t>
            </a:r>
            <a:r>
              <a:rPr lang="ru-RU" sz="2133" i="1" dirty="0"/>
              <a:t> </a:t>
            </a:r>
            <a:r>
              <a:rPr lang="ru-RU" sz="2133" i="1" dirty="0" err="1"/>
              <a:t>краєзнавча</a:t>
            </a:r>
            <a:r>
              <a:rPr lang="ru-RU" sz="2133" i="1" dirty="0"/>
              <a:t> </a:t>
            </a:r>
            <a:r>
              <a:rPr lang="ru-RU" sz="2133" i="1" dirty="0" err="1"/>
              <a:t>конференція</a:t>
            </a:r>
            <a:r>
              <a:rPr lang="ru-RU" sz="2133" i="1" dirty="0"/>
              <a:t> </a:t>
            </a:r>
            <a:r>
              <a:rPr lang="ru-RU" sz="2133" i="1" dirty="0" err="1"/>
              <a:t>молодих</a:t>
            </a:r>
            <a:r>
              <a:rPr lang="ru-RU" sz="2133" i="1" dirty="0"/>
              <a:t> </a:t>
            </a:r>
            <a:r>
              <a:rPr lang="ru-RU" sz="2133" i="1" dirty="0" err="1"/>
              <a:t>учених</a:t>
            </a:r>
            <a:endParaRPr lang="ru-RU" sz="2133" dirty="0"/>
          </a:p>
        </p:txBody>
      </p:sp>
      <p:sp>
        <p:nvSpPr>
          <p:cNvPr id="1048589" name="Rectangle 5"/>
          <p:cNvSpPr>
            <a:spLocks noChangeArrowheads="1"/>
          </p:cNvSpPr>
          <p:nvPr/>
        </p:nvSpPr>
        <p:spPr bwMode="auto">
          <a:xfrm>
            <a:off x="812801" y="566580"/>
            <a:ext cx="246286" cy="49244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buClrTx/>
            </a:pPr>
            <a:endParaRPr lang="ru-RU" altLang="ru-RU" sz="24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048590" name="Rectangle 6"/>
          <p:cNvSpPr>
            <a:spLocks noChangeArrowheads="1"/>
          </p:cNvSpPr>
          <p:nvPr/>
        </p:nvSpPr>
        <p:spPr bwMode="auto">
          <a:xfrm>
            <a:off x="1016001" y="769780"/>
            <a:ext cx="246286" cy="49244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buClrTx/>
            </a:pPr>
            <a:endParaRPr lang="ru-RU" altLang="ru-RU" sz="24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pic>
        <p:nvPicPr>
          <p:cNvPr id="2097153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17031"/>
            <a:ext cx="3921755" cy="220824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97154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92819" y="3730691"/>
            <a:ext cx="3597725" cy="259467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97155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1425" y="423742"/>
            <a:ext cx="2384796" cy="318498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97156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08458" y="423741"/>
            <a:ext cx="3882087" cy="2909248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1" name="TextBox 1"/>
          <p:cNvSpPr txBox="1"/>
          <p:nvPr/>
        </p:nvSpPr>
        <p:spPr>
          <a:xfrm>
            <a:off x="3747685" y="68629"/>
            <a:ext cx="3212411" cy="7602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b="1" dirty="0"/>
          </a:p>
          <a:p>
            <a:r>
              <a:rPr lang="uk-UA" sz="1600" b="1" dirty="0">
                <a:ea typeface="Calibri"/>
                <a:cs typeface="Times New Roman"/>
              </a:rPr>
              <a:t>18 січня </a:t>
            </a:r>
            <a:r>
              <a:rPr lang="uk-UA" sz="1600" dirty="0">
                <a:ea typeface="Calibri"/>
                <a:cs typeface="Times New Roman"/>
              </a:rPr>
              <a:t>відбулась Міжнародна учнівська </a:t>
            </a:r>
            <a:r>
              <a:rPr lang="uk-UA" sz="1600" dirty="0" err="1">
                <a:ea typeface="Calibri"/>
                <a:cs typeface="Times New Roman"/>
              </a:rPr>
              <a:t>конфренція</a:t>
            </a:r>
            <a:r>
              <a:rPr lang="uk-UA" sz="1600" dirty="0">
                <a:ea typeface="Calibri"/>
                <a:cs typeface="Times New Roman"/>
              </a:rPr>
              <a:t> «</a:t>
            </a:r>
            <a:r>
              <a:rPr lang="uk-UA" sz="1600" dirty="0" err="1">
                <a:ea typeface="Calibri"/>
                <a:cs typeface="Times New Roman"/>
              </a:rPr>
              <a:t>Різдвянні</a:t>
            </a:r>
            <a:r>
              <a:rPr lang="uk-UA" sz="1600" dirty="0">
                <a:ea typeface="Calibri"/>
                <a:cs typeface="Times New Roman"/>
              </a:rPr>
              <a:t> читання» (Організатори – кафедра історії </a:t>
            </a:r>
            <a:r>
              <a:rPr lang="uk-UA" sz="1600" dirty="0" err="1">
                <a:ea typeface="Calibri"/>
                <a:cs typeface="Times New Roman"/>
              </a:rPr>
              <a:t>страдавнього</a:t>
            </a:r>
            <a:r>
              <a:rPr lang="uk-UA" sz="1600" dirty="0">
                <a:ea typeface="Calibri"/>
                <a:cs typeface="Times New Roman"/>
              </a:rPr>
              <a:t> світу та середніх віків»). </a:t>
            </a:r>
            <a:endParaRPr lang="ru-RU" sz="1600" b="1" dirty="0"/>
          </a:p>
          <a:p>
            <a:endParaRPr lang="ru-RU" sz="1600" b="1" dirty="0"/>
          </a:p>
          <a:p>
            <a:endParaRPr lang="ru-RU" sz="1600" b="1" dirty="0"/>
          </a:p>
          <a:p>
            <a:r>
              <a:rPr lang="ru-RU" sz="1600" b="1" dirty="0"/>
              <a:t>26 лютого 2025 року </a:t>
            </a:r>
            <a:r>
              <a:rPr lang="ru-RU" sz="1600" dirty="0"/>
              <a:t>– </a:t>
            </a:r>
            <a:r>
              <a:rPr lang="ru-RU" sz="1600" dirty="0" err="1"/>
              <a:t>круглий</a:t>
            </a:r>
            <a:r>
              <a:rPr lang="ru-RU" sz="1600" dirty="0"/>
              <a:t> </a:t>
            </a:r>
            <a:r>
              <a:rPr lang="ru-RU" sz="1600" dirty="0" err="1"/>
              <a:t>стіл</a:t>
            </a:r>
            <a:r>
              <a:rPr lang="ru-RU" sz="1600" dirty="0"/>
              <a:t> </a:t>
            </a:r>
            <a:r>
              <a:rPr lang="ru-RU" sz="1600" dirty="0" err="1"/>
              <a:t>молодих</a:t>
            </a:r>
            <a:r>
              <a:rPr lang="ru-RU" sz="1600" dirty="0"/>
              <a:t> </a:t>
            </a:r>
            <a:r>
              <a:rPr lang="ru-RU" sz="1600" dirty="0" err="1"/>
              <a:t>учених</a:t>
            </a:r>
            <a:r>
              <a:rPr lang="ru-RU" sz="1600" dirty="0"/>
              <a:t> «</a:t>
            </a:r>
            <a:r>
              <a:rPr lang="ru-RU" sz="1600" dirty="0" err="1"/>
              <a:t>Новітня</a:t>
            </a:r>
            <a:r>
              <a:rPr lang="ru-RU" sz="1600" dirty="0"/>
              <a:t> </a:t>
            </a:r>
            <a:r>
              <a:rPr lang="ru-RU" sz="1600" dirty="0" err="1"/>
              <a:t>історія</a:t>
            </a:r>
            <a:r>
              <a:rPr lang="ru-RU" sz="1600" dirty="0"/>
              <a:t> </a:t>
            </a:r>
            <a:r>
              <a:rPr lang="ru-RU" sz="1600" dirty="0" err="1"/>
              <a:t>Криму</a:t>
            </a:r>
            <a:r>
              <a:rPr lang="ru-RU" sz="1600" dirty="0"/>
              <a:t>: </a:t>
            </a:r>
            <a:r>
              <a:rPr lang="ru-RU" sz="1600" dirty="0" err="1"/>
              <a:t>метаморфози</a:t>
            </a:r>
            <a:r>
              <a:rPr lang="ru-RU" sz="1600" dirty="0"/>
              <a:t> </a:t>
            </a:r>
            <a:r>
              <a:rPr lang="ru-RU" sz="1600" dirty="0" err="1"/>
              <a:t>пам'яті</a:t>
            </a:r>
            <a:r>
              <a:rPr lang="ru-RU" sz="1600" dirty="0"/>
              <a:t> і </a:t>
            </a:r>
            <a:r>
              <a:rPr lang="ru-RU" sz="1600" dirty="0" err="1"/>
              <a:t>боротьби</a:t>
            </a:r>
            <a:r>
              <a:rPr lang="ru-RU" sz="1600" dirty="0"/>
              <a:t>».</a:t>
            </a:r>
          </a:p>
          <a:p>
            <a:endParaRPr lang="ru-RU" sz="1600" b="1" dirty="0"/>
          </a:p>
          <a:p>
            <a:endParaRPr lang="ru-RU" sz="1600" b="1" dirty="0"/>
          </a:p>
          <a:p>
            <a:r>
              <a:rPr lang="ru-RU" sz="1600" b="1" dirty="0"/>
              <a:t>25 </a:t>
            </a:r>
            <a:r>
              <a:rPr lang="ru-RU" sz="1600" b="1" dirty="0" err="1"/>
              <a:t>квітня</a:t>
            </a:r>
            <a:r>
              <a:rPr lang="ru-RU" sz="1600" b="1" dirty="0"/>
              <a:t> 2025 року </a:t>
            </a:r>
            <a:r>
              <a:rPr lang="ru-RU" sz="1600" dirty="0"/>
              <a:t>– 78-ма </a:t>
            </a:r>
            <a:r>
              <a:rPr lang="ru-RU" sz="1600" dirty="0" err="1"/>
              <a:t>Міжнародна</a:t>
            </a:r>
            <a:r>
              <a:rPr lang="ru-RU" sz="1600" dirty="0"/>
              <a:t> </a:t>
            </a:r>
            <a:r>
              <a:rPr lang="ru-RU" sz="1600" dirty="0" err="1"/>
              <a:t>наукова</a:t>
            </a:r>
            <a:r>
              <a:rPr lang="ru-RU" sz="1600" dirty="0"/>
              <a:t> </a:t>
            </a:r>
            <a:r>
              <a:rPr lang="ru-RU" sz="1600" dirty="0" err="1"/>
              <a:t>конференція</a:t>
            </a:r>
            <a:r>
              <a:rPr lang="ru-RU" sz="1600" dirty="0"/>
              <a:t> </a:t>
            </a:r>
            <a:r>
              <a:rPr lang="ru-RU" sz="1600" dirty="0" err="1"/>
              <a:t>молодих</a:t>
            </a:r>
            <a:r>
              <a:rPr lang="ru-RU" sz="1600" dirty="0"/>
              <a:t> </a:t>
            </a:r>
            <a:r>
              <a:rPr lang="ru-RU" sz="1600" dirty="0" err="1"/>
              <a:t>учених</a:t>
            </a:r>
            <a:r>
              <a:rPr lang="ru-RU" sz="1600" dirty="0"/>
              <a:t> «Каразінські </a:t>
            </a:r>
            <a:r>
              <a:rPr lang="ru-RU" sz="1600" dirty="0" err="1"/>
              <a:t>читання</a:t>
            </a:r>
            <a:r>
              <a:rPr lang="ru-RU" sz="1600" dirty="0"/>
              <a:t>».</a:t>
            </a:r>
            <a:endParaRPr lang="ru-RU" sz="1600" b="1" dirty="0"/>
          </a:p>
          <a:p>
            <a:endParaRPr lang="ru-RU" sz="1600" b="1" dirty="0"/>
          </a:p>
          <a:p>
            <a:r>
              <a:rPr lang="ru-RU" sz="1600" b="1" dirty="0"/>
              <a:t>9 травня 2025 року </a:t>
            </a:r>
            <a:r>
              <a:rPr lang="ru-RU" sz="1600" dirty="0"/>
              <a:t>– </a:t>
            </a:r>
            <a:r>
              <a:rPr lang="ru-RU" sz="1600" dirty="0" err="1"/>
              <a:t>Міжнародна</a:t>
            </a:r>
            <a:r>
              <a:rPr lang="ru-RU" sz="1600" dirty="0"/>
              <a:t> </a:t>
            </a:r>
            <a:r>
              <a:rPr lang="ru-RU" sz="1600" dirty="0" err="1"/>
              <a:t>наукова</a:t>
            </a:r>
            <a:r>
              <a:rPr lang="ru-RU" sz="1600" dirty="0"/>
              <a:t> </a:t>
            </a:r>
            <a:r>
              <a:rPr lang="ru-RU" sz="1600" dirty="0" err="1"/>
              <a:t>конференція</a:t>
            </a:r>
            <a:r>
              <a:rPr lang="ru-RU" sz="1600" dirty="0"/>
              <a:t> «Друга </a:t>
            </a:r>
            <a:r>
              <a:rPr lang="ru-RU" sz="1600" dirty="0" err="1"/>
              <a:t>світова</a:t>
            </a:r>
            <a:r>
              <a:rPr lang="ru-RU" sz="1600" dirty="0"/>
              <a:t> </a:t>
            </a:r>
            <a:r>
              <a:rPr lang="ru-RU" sz="1600" dirty="0" err="1"/>
              <a:t>війна</a:t>
            </a:r>
            <a:r>
              <a:rPr lang="ru-RU" sz="1600" dirty="0"/>
              <a:t>: </a:t>
            </a:r>
            <a:r>
              <a:rPr lang="ru-RU" sz="1600" dirty="0" err="1"/>
              <a:t>історія</a:t>
            </a:r>
            <a:r>
              <a:rPr lang="ru-RU" sz="1600" dirty="0"/>
              <a:t> та </a:t>
            </a:r>
            <a:r>
              <a:rPr lang="ru-RU" sz="1600" dirty="0" err="1"/>
              <a:t>виклики</a:t>
            </a:r>
            <a:r>
              <a:rPr lang="ru-RU" sz="1600" dirty="0"/>
              <a:t> </a:t>
            </a:r>
            <a:r>
              <a:rPr lang="ru-RU" sz="1600" dirty="0" err="1"/>
              <a:t>сьогодення</a:t>
            </a:r>
            <a:r>
              <a:rPr lang="ru-RU" sz="1600" dirty="0"/>
              <a:t> (до 80-ї </a:t>
            </a:r>
            <a:r>
              <a:rPr lang="ru-RU" sz="1600" dirty="0" err="1"/>
              <a:t>річниці</a:t>
            </a:r>
            <a:r>
              <a:rPr lang="ru-RU" sz="1600" dirty="0"/>
              <a:t> </a:t>
            </a:r>
            <a:r>
              <a:rPr lang="ru-RU" sz="1600" dirty="0" err="1"/>
              <a:t>закінчення</a:t>
            </a:r>
            <a:r>
              <a:rPr lang="ru-RU" sz="1600" dirty="0"/>
              <a:t> </a:t>
            </a:r>
            <a:r>
              <a:rPr lang="ru-RU" sz="1600" dirty="0" err="1"/>
              <a:t>Другої</a:t>
            </a:r>
            <a:r>
              <a:rPr lang="ru-RU" sz="1600" dirty="0"/>
              <a:t> </a:t>
            </a:r>
            <a:r>
              <a:rPr lang="ru-RU" sz="1600" dirty="0" err="1"/>
              <a:t>світової</a:t>
            </a:r>
            <a:r>
              <a:rPr lang="ru-RU" sz="1600" dirty="0"/>
              <a:t> </a:t>
            </a:r>
            <a:r>
              <a:rPr lang="ru-RU" sz="1600" dirty="0" err="1"/>
              <a:t>війни</a:t>
            </a:r>
            <a:r>
              <a:rPr lang="ru-RU" sz="1600" dirty="0"/>
              <a:t> у </a:t>
            </a:r>
            <a:r>
              <a:rPr lang="ru-RU" sz="1600" dirty="0" err="1"/>
              <a:t>Європі</a:t>
            </a:r>
            <a:r>
              <a:rPr lang="ru-RU" sz="1600" dirty="0"/>
              <a:t>)».</a:t>
            </a:r>
          </a:p>
          <a:p>
            <a:endParaRPr lang="ru-RU" sz="1867" dirty="0"/>
          </a:p>
          <a:p>
            <a:endParaRPr lang="ru-RU" sz="1867" dirty="0"/>
          </a:p>
          <a:p>
            <a:endParaRPr lang="ru-RU" sz="1867" dirty="0"/>
          </a:p>
        </p:txBody>
      </p:sp>
      <p:pic>
        <p:nvPicPr>
          <p:cNvPr id="209715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7382" y="68628"/>
            <a:ext cx="3152887" cy="336037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9715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8022" y="1316766"/>
            <a:ext cx="4715503" cy="337107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9715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865" y="4005065"/>
            <a:ext cx="3014404" cy="2261471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2" name="TextBox 1"/>
          <p:cNvSpPr txBox="1"/>
          <p:nvPr/>
        </p:nvSpPr>
        <p:spPr>
          <a:xfrm>
            <a:off x="7056107" y="1028734"/>
            <a:ext cx="4320480" cy="3252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67" b="1" dirty="0"/>
              <a:t>17 травня 2025 року </a:t>
            </a:r>
            <a:r>
              <a:rPr lang="ru-RU" sz="1867" dirty="0"/>
              <a:t>– </a:t>
            </a:r>
            <a:r>
              <a:rPr lang="ru-RU" sz="1867" dirty="0" err="1"/>
              <a:t>загальноуніверситетський</a:t>
            </a:r>
            <a:r>
              <a:rPr lang="ru-RU" sz="1867" dirty="0"/>
              <a:t> </a:t>
            </a:r>
            <a:r>
              <a:rPr lang="ru-RU" sz="1867" dirty="0" err="1"/>
              <a:t>захід</a:t>
            </a:r>
            <a:r>
              <a:rPr lang="ru-RU" sz="1867" dirty="0"/>
              <a:t> «</a:t>
            </a:r>
            <a:r>
              <a:rPr lang="ru-RU" sz="1867" dirty="0" err="1"/>
              <a:t>Світ</a:t>
            </a:r>
            <a:r>
              <a:rPr lang="ru-RU" sz="1867" dirty="0"/>
              <a:t> науки у </a:t>
            </a:r>
            <a:r>
              <a:rPr lang="ru-RU" sz="1867" dirty="0" err="1"/>
              <a:t>Каразінському</a:t>
            </a:r>
            <a:r>
              <a:rPr lang="ru-RU" sz="1867" dirty="0"/>
              <a:t>».</a:t>
            </a:r>
          </a:p>
          <a:p>
            <a:endParaRPr lang="ru-RU" sz="1867" dirty="0"/>
          </a:p>
          <a:p>
            <a:endParaRPr lang="ru-RU" sz="1867" dirty="0"/>
          </a:p>
          <a:p>
            <a:endParaRPr lang="ru-RU" sz="1867" dirty="0"/>
          </a:p>
          <a:p>
            <a:endParaRPr lang="ru-RU" sz="1867" dirty="0"/>
          </a:p>
          <a:p>
            <a:r>
              <a:rPr lang="ru-RU" sz="1867" b="1" dirty="0"/>
              <a:t>23 травня 2025 року </a:t>
            </a:r>
            <a:r>
              <a:rPr lang="ru-RU" sz="1867" dirty="0"/>
              <a:t>– ХХІ </a:t>
            </a:r>
            <a:r>
              <a:rPr lang="ru-RU" sz="1867" dirty="0" err="1"/>
              <a:t>Міжнародна</a:t>
            </a:r>
            <a:r>
              <a:rPr lang="ru-RU" sz="1867" dirty="0"/>
              <a:t> </a:t>
            </a:r>
            <a:r>
              <a:rPr lang="ru-RU" sz="1867" dirty="0" err="1"/>
              <a:t>наукова</a:t>
            </a:r>
            <a:r>
              <a:rPr lang="ru-RU" sz="1867" dirty="0"/>
              <a:t> </a:t>
            </a:r>
            <a:r>
              <a:rPr lang="ru-RU" sz="1867" dirty="0" err="1"/>
              <a:t>конференція</a:t>
            </a:r>
            <a:r>
              <a:rPr lang="ru-RU" sz="1867" dirty="0"/>
              <a:t> «</a:t>
            </a:r>
            <a:r>
              <a:rPr lang="ru-RU" sz="1867" dirty="0" err="1"/>
              <a:t>Кирило-Мефодіївські</a:t>
            </a:r>
            <a:r>
              <a:rPr lang="ru-RU" sz="1867" dirty="0"/>
              <a:t> </a:t>
            </a:r>
            <a:r>
              <a:rPr lang="ru-RU" sz="1867" dirty="0" err="1"/>
              <a:t>читання</a:t>
            </a:r>
            <a:r>
              <a:rPr lang="ru-RU" sz="1867" dirty="0"/>
              <a:t>».</a:t>
            </a:r>
          </a:p>
          <a:p>
            <a:endParaRPr lang="ru-RU" sz="1867" dirty="0"/>
          </a:p>
        </p:txBody>
      </p:sp>
      <p:pic>
        <p:nvPicPr>
          <p:cNvPr id="209716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392" y="260648"/>
            <a:ext cx="4416491" cy="2943091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9716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603" y="3171113"/>
            <a:ext cx="4432280" cy="2981617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"/>
          <p:cNvSpPr txBox="1">
            <a:spLocks noGrp="1"/>
          </p:cNvSpPr>
          <p:nvPr>
            <p:ph type="title"/>
          </p:nvPr>
        </p:nvSpPr>
        <p:spPr>
          <a:xfrm>
            <a:off x="565245" y="965626"/>
            <a:ext cx="1290851" cy="849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uk-UA"/>
              <a:t>.</a:t>
            </a:r>
            <a:endParaRPr/>
          </a:p>
        </p:txBody>
      </p:sp>
      <p:graphicFrame>
        <p:nvGraphicFramePr>
          <p:cNvPr id="99" name="Google Shape;99;p3"/>
          <p:cNvGraphicFramePr/>
          <p:nvPr>
            <p:extLst>
              <p:ext uri="{D42A27DB-BD31-4B8C-83A1-F6EECF244321}">
                <p14:modId xmlns:p14="http://schemas.microsoft.com/office/powerpoint/2010/main" val="4134005672"/>
              </p:ext>
            </p:extLst>
          </p:nvPr>
        </p:nvGraphicFramePr>
        <p:xfrm>
          <a:off x="0" y="0"/>
          <a:ext cx="12192000" cy="64963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3" name="TextBox 1"/>
          <p:cNvSpPr txBox="1"/>
          <p:nvPr/>
        </p:nvSpPr>
        <p:spPr>
          <a:xfrm>
            <a:off x="335360" y="452670"/>
            <a:ext cx="4608512" cy="3374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133" dirty="0" err="1"/>
              <a:t>Бакалаврська</a:t>
            </a:r>
            <a:r>
              <a:rPr lang="ru-RU" sz="2133" dirty="0"/>
              <a:t> </a:t>
            </a:r>
            <a:r>
              <a:rPr lang="ru-RU" sz="2133" dirty="0" err="1"/>
              <a:t>дипломна</a:t>
            </a:r>
            <a:r>
              <a:rPr lang="ru-RU" sz="2133" dirty="0"/>
              <a:t> робота </a:t>
            </a:r>
            <a:r>
              <a:rPr lang="ru-RU" sz="2133" dirty="0" err="1"/>
              <a:t>випускника</a:t>
            </a:r>
            <a:r>
              <a:rPr lang="ru-RU" sz="2133" dirty="0"/>
              <a:t> </a:t>
            </a:r>
            <a:r>
              <a:rPr lang="ru-RU" sz="2133" dirty="0" err="1"/>
              <a:t>кафедри</a:t>
            </a:r>
            <a:r>
              <a:rPr lang="ru-RU" sz="2133" dirty="0"/>
              <a:t> </a:t>
            </a:r>
            <a:r>
              <a:rPr lang="ru-RU" sz="2133" dirty="0" err="1"/>
              <a:t>історії</a:t>
            </a:r>
            <a:r>
              <a:rPr lang="ru-RU" sz="2133" dirty="0"/>
              <a:t> </a:t>
            </a:r>
            <a:r>
              <a:rPr lang="ru-RU" sz="2133" dirty="0" err="1"/>
              <a:t>України</a:t>
            </a:r>
            <a:r>
              <a:rPr lang="ru-RU" sz="2133" dirty="0"/>
              <a:t> </a:t>
            </a:r>
            <a:r>
              <a:rPr lang="ru-RU" sz="2133" dirty="0">
                <a:latin typeface="Arial Black" panose="020B0A04020102020204" pitchFamily="34" charset="0"/>
              </a:rPr>
              <a:t>Владислава Токаря </a:t>
            </a:r>
            <a:r>
              <a:rPr lang="ru-RU" sz="2133" i="1" dirty="0"/>
              <a:t>„</a:t>
            </a:r>
            <a:r>
              <a:rPr lang="ru-RU" sz="2133" i="1" dirty="0" err="1"/>
              <a:t>Репрезентація</a:t>
            </a:r>
            <a:r>
              <a:rPr lang="ru-RU" sz="2133" i="1" dirty="0"/>
              <a:t> </a:t>
            </a:r>
            <a:r>
              <a:rPr lang="ru-RU" sz="2133" i="1" dirty="0" err="1"/>
              <a:t>образів</a:t>
            </a:r>
            <a:r>
              <a:rPr lang="ru-RU" sz="2133" i="1" dirty="0"/>
              <a:t> </a:t>
            </a:r>
            <a:r>
              <a:rPr lang="ru-RU" sz="2133" i="1" dirty="0" err="1"/>
              <a:t>Польщі</a:t>
            </a:r>
            <a:r>
              <a:rPr lang="ru-RU" sz="2133" i="1" dirty="0"/>
              <a:t> та </a:t>
            </a:r>
            <a:r>
              <a:rPr lang="ru-RU" sz="2133" i="1" dirty="0" err="1"/>
              <a:t>поляків</a:t>
            </a:r>
            <a:r>
              <a:rPr lang="ru-RU" sz="2133" i="1" dirty="0"/>
              <a:t> в </a:t>
            </a:r>
            <a:r>
              <a:rPr lang="ru-RU" sz="2133" i="1" dirty="0" err="1"/>
              <a:t>історичній</a:t>
            </a:r>
            <a:r>
              <a:rPr lang="ru-RU" sz="2133" i="1" dirty="0"/>
              <a:t> </a:t>
            </a:r>
            <a:r>
              <a:rPr lang="ru-RU" sz="2133" i="1" dirty="0" err="1"/>
              <a:t>політиці</a:t>
            </a:r>
            <a:r>
              <a:rPr lang="ru-RU" sz="2133" i="1" dirty="0"/>
              <a:t> </a:t>
            </a:r>
            <a:r>
              <a:rPr lang="ru-RU" sz="2133" i="1" dirty="0" err="1"/>
              <a:t>незалежної</a:t>
            </a:r>
            <a:r>
              <a:rPr lang="ru-RU" sz="2133" i="1" dirty="0"/>
              <a:t> </a:t>
            </a:r>
            <a:r>
              <a:rPr lang="ru-RU" sz="2133" i="1" dirty="0" err="1"/>
              <a:t>України</a:t>
            </a:r>
            <a:r>
              <a:rPr lang="ru-RU" sz="2133" i="1" dirty="0"/>
              <a:t>” </a:t>
            </a:r>
            <a:r>
              <a:rPr lang="ru-RU" sz="2133" dirty="0"/>
              <a:t>(</a:t>
            </a:r>
            <a:r>
              <a:rPr lang="ru-RU" sz="2133" dirty="0" err="1"/>
              <a:t>науковий</a:t>
            </a:r>
            <a:r>
              <a:rPr lang="ru-RU" sz="2133" dirty="0"/>
              <a:t> </a:t>
            </a:r>
            <a:r>
              <a:rPr lang="ru-RU" sz="2133" dirty="0" err="1"/>
              <a:t>керівник</a:t>
            </a:r>
            <a:r>
              <a:rPr lang="ru-RU" sz="2133" dirty="0"/>
              <a:t>: доцент </a:t>
            </a:r>
            <a:r>
              <a:rPr lang="ru-RU" sz="2133" dirty="0" err="1"/>
              <a:t>Євген</a:t>
            </a:r>
            <a:r>
              <a:rPr lang="ru-RU" sz="2133" dirty="0"/>
              <a:t> Захарченко) </a:t>
            </a:r>
            <a:r>
              <a:rPr lang="ru-RU" sz="2133" dirty="0" err="1"/>
              <a:t>була</a:t>
            </a:r>
            <a:r>
              <a:rPr lang="ru-RU" sz="2133" dirty="0"/>
              <a:t> </a:t>
            </a:r>
            <a:r>
              <a:rPr lang="ru-RU" sz="2133" dirty="0" err="1"/>
              <a:t>відзначена</a:t>
            </a:r>
            <a:r>
              <a:rPr lang="ru-RU" sz="2133" dirty="0"/>
              <a:t> </a:t>
            </a:r>
            <a:r>
              <a:rPr lang="ru-RU" sz="2133" dirty="0" err="1"/>
              <a:t>капітулом</a:t>
            </a:r>
            <a:r>
              <a:rPr lang="ru-RU" sz="2133" dirty="0"/>
              <a:t> Конкурсу імені </a:t>
            </a:r>
            <a:r>
              <a:rPr lang="ru-RU" sz="2133" dirty="0" err="1"/>
              <a:t>Єжи</a:t>
            </a:r>
            <a:r>
              <a:rPr lang="ru-RU" sz="2133" dirty="0"/>
              <a:t> </a:t>
            </a:r>
            <a:r>
              <a:rPr lang="ru-RU" sz="2133" dirty="0" err="1"/>
              <a:t>Ґєдройця</a:t>
            </a:r>
            <a:r>
              <a:rPr lang="ru-RU" sz="2133" dirty="0"/>
              <a:t> </a:t>
            </a:r>
            <a:r>
              <a:rPr lang="ru-RU" sz="2133" b="1" dirty="0"/>
              <a:t>(2 </a:t>
            </a:r>
            <a:r>
              <a:rPr lang="ru-RU" sz="2133" b="1" dirty="0" err="1"/>
              <a:t>грудня</a:t>
            </a:r>
            <a:r>
              <a:rPr lang="ru-RU" sz="2133" b="1" dirty="0"/>
              <a:t> 2024 р.)</a:t>
            </a:r>
          </a:p>
        </p:txBody>
      </p:sp>
      <p:pic>
        <p:nvPicPr>
          <p:cNvPr id="20971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1905" y="496322"/>
            <a:ext cx="6453735" cy="4302489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4" name="TextBox 1"/>
          <p:cNvSpPr txBox="1"/>
          <p:nvPr/>
        </p:nvSpPr>
        <p:spPr>
          <a:xfrm>
            <a:off x="815414" y="644691"/>
            <a:ext cx="3936437" cy="1241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latin typeface="Arial Black" panose="020B0A04020102020204" pitchFamily="34" charset="0"/>
              </a:rPr>
              <a:t>«Ukraine Digital in Times of Crisis: Ensuring Academic Success» </a:t>
            </a:r>
            <a:r>
              <a:rPr lang="ru-RU" sz="1867" dirty="0">
                <a:latin typeface="Arial Black" panose="020B0A04020102020204" pitchFamily="34" charset="0"/>
              </a:rPr>
              <a:t>за </a:t>
            </a:r>
            <a:r>
              <a:rPr lang="ru-RU" sz="1867" dirty="0" err="1">
                <a:latin typeface="Arial Black" panose="020B0A04020102020204" pitchFamily="34" charset="0"/>
              </a:rPr>
              <a:t>підтримки</a:t>
            </a:r>
            <a:r>
              <a:rPr lang="ru-RU" sz="1867" dirty="0">
                <a:latin typeface="Arial Black" panose="020B0A04020102020204" pitchFamily="34" charset="0"/>
              </a:rPr>
              <a:t> </a:t>
            </a:r>
            <a:r>
              <a:rPr lang="ru-RU" sz="1867" dirty="0" err="1">
                <a:latin typeface="Arial Black" panose="020B0A04020102020204" pitchFamily="34" charset="0"/>
              </a:rPr>
              <a:t>агенції</a:t>
            </a:r>
            <a:r>
              <a:rPr lang="ru-RU" sz="1867" dirty="0">
                <a:latin typeface="Arial Black" panose="020B0A04020102020204" pitchFamily="34" charset="0"/>
              </a:rPr>
              <a:t> </a:t>
            </a:r>
            <a:r>
              <a:rPr lang="en-US" sz="1867" dirty="0">
                <a:latin typeface="Arial Black" panose="020B0A04020102020204" pitchFamily="34" charset="0"/>
              </a:rPr>
              <a:t>DAAD</a:t>
            </a:r>
            <a:endParaRPr lang="ru-RU" sz="1867" dirty="0">
              <a:latin typeface="Arial Black" panose="020B0A04020102020204" pitchFamily="34" charset="0"/>
            </a:endParaRPr>
          </a:p>
        </p:txBody>
      </p:sp>
      <p:sp>
        <p:nvSpPr>
          <p:cNvPr id="1048595" name="TextBox 2"/>
          <p:cNvSpPr txBox="1"/>
          <p:nvPr/>
        </p:nvSpPr>
        <p:spPr>
          <a:xfrm>
            <a:off x="5231904" y="740701"/>
            <a:ext cx="6240693" cy="10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133" dirty="0"/>
              <a:t>Студенти(</a:t>
            </a:r>
            <a:r>
              <a:rPr lang="uk-UA" sz="2133" dirty="0" err="1"/>
              <a:t>ки</a:t>
            </a:r>
            <a:r>
              <a:rPr lang="uk-UA" sz="2133" dirty="0"/>
              <a:t>) 1 курсу </a:t>
            </a:r>
            <a:r>
              <a:rPr lang="uk-UA" sz="2133" b="1" dirty="0"/>
              <a:t>К. Колодний, Т. Чуб, Н. </a:t>
            </a:r>
            <a:r>
              <a:rPr lang="uk-UA" sz="2133" b="1" dirty="0" err="1"/>
              <a:t>Гладенко</a:t>
            </a:r>
            <a:r>
              <a:rPr lang="uk-UA" sz="2133" b="1" dirty="0"/>
              <a:t> , М. </a:t>
            </a:r>
            <a:r>
              <a:rPr lang="uk-UA" sz="2133" b="1" dirty="0" err="1"/>
              <a:t>Краснікова</a:t>
            </a:r>
            <a:r>
              <a:rPr lang="uk-UA" sz="2133" b="1" dirty="0"/>
              <a:t>, С. Підлісний, П. </a:t>
            </a:r>
            <a:r>
              <a:rPr lang="uk-UA" sz="2133" b="1" dirty="0" err="1"/>
              <a:t>Халіна</a:t>
            </a:r>
            <a:r>
              <a:rPr lang="uk-UA" sz="2133" b="1" dirty="0"/>
              <a:t>, </a:t>
            </a:r>
            <a:r>
              <a:rPr lang="uk-UA" sz="2133" b="1" dirty="0" err="1"/>
              <a:t>О.Чувальський</a:t>
            </a:r>
            <a:endParaRPr lang="ru-RU" sz="2133" b="1" dirty="0"/>
          </a:p>
        </p:txBody>
      </p:sp>
      <p:sp>
        <p:nvSpPr>
          <p:cNvPr id="1048596" name="TextBox 3"/>
          <p:cNvSpPr txBox="1"/>
          <p:nvPr/>
        </p:nvSpPr>
        <p:spPr>
          <a:xfrm>
            <a:off x="777259" y="2660916"/>
            <a:ext cx="3974591" cy="1528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67" dirty="0" err="1">
                <a:latin typeface="Arial Black" panose="020B0A04020102020204" pitchFamily="34" charset="0"/>
              </a:rPr>
              <a:t>Стипендіальна</a:t>
            </a:r>
            <a:r>
              <a:rPr lang="ru-RU" sz="1867" dirty="0">
                <a:latin typeface="Arial Black" panose="020B0A04020102020204" pitchFamily="34" charset="0"/>
              </a:rPr>
              <a:t> </a:t>
            </a:r>
            <a:r>
              <a:rPr lang="ru-RU" sz="1867" dirty="0" err="1">
                <a:latin typeface="Arial Black" panose="020B0A04020102020204" pitchFamily="34" charset="0"/>
              </a:rPr>
              <a:t>програма</a:t>
            </a:r>
            <a:r>
              <a:rPr lang="ru-RU" sz="1867" dirty="0">
                <a:latin typeface="Arial Black" panose="020B0A04020102020204" pitchFamily="34" charset="0"/>
              </a:rPr>
              <a:t> для </a:t>
            </a:r>
            <a:r>
              <a:rPr lang="ru-RU" sz="1867" dirty="0" err="1">
                <a:latin typeface="Arial Black" panose="020B0A04020102020204" pitchFamily="34" charset="0"/>
              </a:rPr>
              <a:t>студентів</a:t>
            </a:r>
            <a:r>
              <a:rPr lang="ru-RU" sz="1867" dirty="0">
                <a:latin typeface="Arial Black" panose="020B0A04020102020204" pitchFamily="34" charset="0"/>
              </a:rPr>
              <a:t> </a:t>
            </a:r>
            <a:r>
              <a:rPr lang="ru-RU" sz="1867" dirty="0" err="1">
                <a:latin typeface="Arial Black" panose="020B0A04020102020204" pitchFamily="34" charset="0"/>
              </a:rPr>
              <a:t>українських</a:t>
            </a:r>
            <a:r>
              <a:rPr lang="ru-RU" sz="1867" dirty="0">
                <a:latin typeface="Arial Black" panose="020B0A04020102020204" pitchFamily="34" charset="0"/>
              </a:rPr>
              <a:t> </a:t>
            </a:r>
            <a:r>
              <a:rPr lang="ru-RU" sz="1867" dirty="0" err="1">
                <a:latin typeface="Arial Black" panose="020B0A04020102020204" pitchFamily="34" charset="0"/>
              </a:rPr>
              <a:t>університетів</a:t>
            </a:r>
            <a:r>
              <a:rPr lang="ru-RU" sz="1867" dirty="0">
                <a:latin typeface="Arial Black" panose="020B0A04020102020204" pitchFamily="34" charset="0"/>
              </a:rPr>
              <a:t> </a:t>
            </a:r>
            <a:r>
              <a:rPr lang="ru-RU" sz="1867" dirty="0" err="1">
                <a:latin typeface="Arial Black" panose="020B0A04020102020204" pitchFamily="34" charset="0"/>
              </a:rPr>
              <a:t>Sur-Place</a:t>
            </a:r>
            <a:r>
              <a:rPr lang="ru-RU" sz="1867" dirty="0">
                <a:latin typeface="Arial Black" panose="020B0A04020102020204" pitchFamily="34" charset="0"/>
              </a:rPr>
              <a:t> 2024/2025 Фонду Конрада </a:t>
            </a:r>
            <a:r>
              <a:rPr lang="ru-RU" sz="1867" dirty="0" err="1">
                <a:latin typeface="Arial Black" panose="020B0A04020102020204" pitchFamily="34" charset="0"/>
              </a:rPr>
              <a:t>Аденауера</a:t>
            </a:r>
            <a:endParaRPr lang="ru-RU" sz="1867" dirty="0">
              <a:latin typeface="Arial Black" panose="020B0A04020102020204" pitchFamily="34" charset="0"/>
            </a:endParaRPr>
          </a:p>
        </p:txBody>
      </p:sp>
      <p:sp>
        <p:nvSpPr>
          <p:cNvPr id="1048597" name="TextBox 4"/>
          <p:cNvSpPr txBox="1"/>
          <p:nvPr/>
        </p:nvSpPr>
        <p:spPr>
          <a:xfrm>
            <a:off x="5327915" y="2852937"/>
            <a:ext cx="4416491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133" dirty="0"/>
              <a:t>Студент 4 курсу </a:t>
            </a:r>
            <a:r>
              <a:rPr lang="uk-UA" sz="2133" b="1" dirty="0"/>
              <a:t>А. Гребінник</a:t>
            </a:r>
            <a:endParaRPr lang="ru-RU" sz="2133" b="1" dirty="0"/>
          </a:p>
        </p:txBody>
      </p:sp>
      <p:sp>
        <p:nvSpPr>
          <p:cNvPr id="1048598" name="TextBox 5"/>
          <p:cNvSpPr txBox="1"/>
          <p:nvPr/>
        </p:nvSpPr>
        <p:spPr>
          <a:xfrm>
            <a:off x="815414" y="4773149"/>
            <a:ext cx="3936436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867" b="1" dirty="0">
                <a:latin typeface="Arial Black" panose="020B0A04020102020204" pitchFamily="34" charset="0"/>
              </a:rPr>
              <a:t>Семінари </a:t>
            </a:r>
            <a:r>
              <a:rPr lang="uk-UA" sz="1867" b="1" dirty="0" err="1">
                <a:latin typeface="Arial Black" panose="020B0A04020102020204" pitchFamily="34" charset="0"/>
              </a:rPr>
              <a:t>чесько</a:t>
            </a:r>
            <a:r>
              <a:rPr lang="uk-UA" sz="1867" b="1" dirty="0">
                <a:latin typeface="Arial Black" panose="020B0A04020102020204" pitchFamily="34" charset="0"/>
              </a:rPr>
              <a:t>-українського освітнього </a:t>
            </a:r>
            <a:r>
              <a:rPr lang="uk-UA" sz="1867" b="1" dirty="0" err="1">
                <a:latin typeface="Arial Black" panose="020B0A04020102020204" pitchFamily="34" charset="0"/>
              </a:rPr>
              <a:t>проєкту</a:t>
            </a:r>
            <a:r>
              <a:rPr lang="uk-UA" sz="1867" b="1" dirty="0">
                <a:latin typeface="Arial Black" panose="020B0A04020102020204" pitchFamily="34" charset="0"/>
              </a:rPr>
              <a:t> «Усна історія»</a:t>
            </a:r>
            <a:endParaRPr lang="ru-RU" sz="1867" b="1" dirty="0">
              <a:latin typeface="Arial Black" panose="020B0A04020102020204" pitchFamily="34" charset="0"/>
            </a:endParaRPr>
          </a:p>
        </p:txBody>
      </p:sp>
      <p:sp>
        <p:nvSpPr>
          <p:cNvPr id="1048599" name="TextBox 6"/>
          <p:cNvSpPr txBox="1"/>
          <p:nvPr/>
        </p:nvSpPr>
        <p:spPr>
          <a:xfrm>
            <a:off x="5231904" y="4869161"/>
            <a:ext cx="60486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133" dirty="0"/>
              <a:t>Студентки </a:t>
            </a:r>
            <a:r>
              <a:rPr lang="uk-UA" sz="2133" b="1" dirty="0"/>
              <a:t>В. </a:t>
            </a:r>
            <a:r>
              <a:rPr lang="uk-UA" sz="2133" b="1" dirty="0" err="1"/>
              <a:t>Стасенко</a:t>
            </a:r>
            <a:r>
              <a:rPr lang="uk-UA" sz="2133" b="1" dirty="0"/>
              <a:t>, </a:t>
            </a:r>
            <a:r>
              <a:rPr lang="uk-UA" sz="2133" b="1" dirty="0" err="1"/>
              <a:t>Л.Кузьменко</a:t>
            </a:r>
            <a:r>
              <a:rPr lang="uk-UA" sz="2133" b="1" dirty="0"/>
              <a:t> </a:t>
            </a:r>
            <a:endParaRPr lang="ru-RU" sz="2133" b="1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9883" y="258248"/>
            <a:ext cx="7008779" cy="3153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6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9883" y="3525011"/>
            <a:ext cx="7031128" cy="3164008"/>
          </a:xfrm>
          <a:prstGeom prst="rect">
            <a:avLst/>
          </a:prstGeom>
          <a:noFill/>
          <a:ln>
            <a:noFill/>
          </a:ln>
        </p:spPr>
      </p:pic>
      <p:sp>
        <p:nvSpPr>
          <p:cNvPr id="1048600" name="TextBox 1"/>
          <p:cNvSpPr txBox="1"/>
          <p:nvPr/>
        </p:nvSpPr>
        <p:spPr>
          <a:xfrm>
            <a:off x="335360" y="356659"/>
            <a:ext cx="4416491" cy="1775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667" b="1" dirty="0">
                <a:latin typeface="Arial Black" panose="020B0A04020102020204" pitchFamily="34" charset="0"/>
              </a:rPr>
              <a:t>Владислав </a:t>
            </a:r>
            <a:r>
              <a:rPr lang="uk-UA" sz="2667" b="1" dirty="0" err="1">
                <a:latin typeface="Arial Black" panose="020B0A04020102020204" pitchFamily="34" charset="0"/>
              </a:rPr>
              <a:t>Щепаченко</a:t>
            </a:r>
            <a:endParaRPr lang="uk-UA" sz="2667" b="1" dirty="0">
              <a:latin typeface="Arial Black" panose="020B0A04020102020204" pitchFamily="34" charset="0"/>
            </a:endParaRPr>
          </a:p>
          <a:p>
            <a:r>
              <a:rPr lang="uk-UA" sz="1867" dirty="0"/>
              <a:t>Захист дисертації на здобуття ступеня доктора філософії </a:t>
            </a:r>
          </a:p>
          <a:p>
            <a:r>
              <a:rPr lang="uk-UA" sz="1867" dirty="0"/>
              <a:t>(13 вересня 2024 року)</a:t>
            </a:r>
            <a:endParaRPr lang="ru-RU" sz="1867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1" name="TextBox 1"/>
          <p:cNvSpPr txBox="1"/>
          <p:nvPr/>
        </p:nvSpPr>
        <p:spPr>
          <a:xfrm>
            <a:off x="4204703" y="1"/>
            <a:ext cx="3072341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867" b="1" dirty="0"/>
              <a:t>Василь </a:t>
            </a:r>
          </a:p>
          <a:p>
            <a:r>
              <a:rPr lang="uk-UA" sz="1867" b="1" dirty="0"/>
              <a:t>Руснак</a:t>
            </a:r>
            <a:endParaRPr lang="ru-RU" sz="1867" b="1" dirty="0"/>
          </a:p>
        </p:txBody>
      </p:sp>
      <p:pic>
        <p:nvPicPr>
          <p:cNvPr id="2097165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75787" y="861776"/>
            <a:ext cx="3451067" cy="4583449"/>
          </a:xfrm>
          <a:prstGeom prst="rect">
            <a:avLst/>
          </a:prstGeom>
        </p:spPr>
      </p:pic>
      <p:sp>
        <p:nvSpPr>
          <p:cNvPr id="1048602" name="TextBox 3"/>
          <p:cNvSpPr txBox="1"/>
          <p:nvPr/>
        </p:nvSpPr>
        <p:spPr>
          <a:xfrm>
            <a:off x="4175787" y="5445223"/>
            <a:ext cx="3936437" cy="995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67" dirty="0"/>
              <a:t>На конференції </a:t>
            </a:r>
            <a:r>
              <a:rPr lang="en-US" sz="1467" dirty="0"/>
              <a:t>«</a:t>
            </a:r>
            <a:r>
              <a:rPr lang="en-US" sz="1467" i="1" dirty="0"/>
              <a:t>C</a:t>
            </a:r>
            <a:r>
              <a:rPr lang="uk-UA" sz="1467" i="1" dirty="0" err="1"/>
              <a:t>тарожитності</a:t>
            </a:r>
            <a:r>
              <a:rPr lang="uk-UA" sz="1467" i="1" dirty="0"/>
              <a:t> </a:t>
            </a:r>
            <a:r>
              <a:rPr lang="en-US" sz="1467" i="1" dirty="0"/>
              <a:t>C</a:t>
            </a:r>
            <a:r>
              <a:rPr lang="uk-UA" sz="1467" i="1" dirty="0" err="1"/>
              <a:t>хідної</a:t>
            </a:r>
            <a:r>
              <a:rPr lang="uk-UA" sz="1467" i="1" dirty="0"/>
              <a:t> Європи І тисячоліття н.е. До 50-річчя відділу археології ранніх слов’ян</a:t>
            </a:r>
          </a:p>
          <a:p>
            <a:r>
              <a:rPr lang="uk-UA" sz="1467" i="1" dirty="0"/>
              <a:t>Інституту археології НАН України»</a:t>
            </a:r>
          </a:p>
        </p:txBody>
      </p:sp>
      <p:sp>
        <p:nvSpPr>
          <p:cNvPr id="1048603" name="TextBox 4"/>
          <p:cNvSpPr txBox="1"/>
          <p:nvPr/>
        </p:nvSpPr>
        <p:spPr>
          <a:xfrm>
            <a:off x="7824192" y="789210"/>
            <a:ext cx="3360373" cy="2390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867" b="1" dirty="0"/>
              <a:t>Олена </a:t>
            </a:r>
          </a:p>
          <a:p>
            <a:r>
              <a:rPr lang="uk-UA" sz="1867" b="1" dirty="0" err="1"/>
              <a:t>Воротинцева</a:t>
            </a:r>
            <a:endParaRPr lang="uk-UA" sz="1867" b="1" dirty="0"/>
          </a:p>
          <a:p>
            <a:endParaRPr lang="uk-UA" sz="1867" dirty="0"/>
          </a:p>
          <a:p>
            <a:r>
              <a:rPr lang="uk-UA" sz="1867" dirty="0"/>
              <a:t>Участь в роботі освітнього онлайн-</a:t>
            </a:r>
            <a:r>
              <a:rPr lang="uk-UA" sz="1867" dirty="0" err="1"/>
              <a:t>проєкту</a:t>
            </a:r>
            <a:r>
              <a:rPr lang="uk-UA" sz="1867" dirty="0"/>
              <a:t> </a:t>
            </a:r>
            <a:r>
              <a:rPr lang="uk-UA" sz="1867" i="1" dirty="0"/>
              <a:t>«Збережи свою ідентичність». </a:t>
            </a:r>
          </a:p>
          <a:p>
            <a:endParaRPr lang="uk-UA" sz="1867" dirty="0"/>
          </a:p>
          <a:p>
            <a:endParaRPr lang="ru-RU" sz="1867" b="1" dirty="0"/>
          </a:p>
        </p:txBody>
      </p:sp>
      <p:sp>
        <p:nvSpPr>
          <p:cNvPr id="1048604" name="Прямоугольник 5"/>
          <p:cNvSpPr/>
          <p:nvPr/>
        </p:nvSpPr>
        <p:spPr>
          <a:xfrm>
            <a:off x="431371" y="0"/>
            <a:ext cx="2208245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67" b="1" dirty="0"/>
              <a:t>Влада </a:t>
            </a:r>
            <a:r>
              <a:rPr lang="ru-RU" sz="1867" b="1" dirty="0" err="1"/>
              <a:t>Сабадаш</a:t>
            </a:r>
            <a:endParaRPr lang="ru-RU" sz="1867" b="1" dirty="0"/>
          </a:p>
          <a:p>
            <a:r>
              <a:rPr lang="ru-RU" sz="1867" dirty="0"/>
              <a:t> </a:t>
            </a:r>
          </a:p>
        </p:txBody>
      </p:sp>
      <p:pic>
        <p:nvPicPr>
          <p:cNvPr id="209716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3392" y="864554"/>
            <a:ext cx="3433867" cy="458066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048605" name="TextBox 6"/>
          <p:cNvSpPr txBox="1"/>
          <p:nvPr/>
        </p:nvSpPr>
        <p:spPr>
          <a:xfrm>
            <a:off x="623392" y="5445225"/>
            <a:ext cx="3552395" cy="1221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67" dirty="0" err="1"/>
              <a:t>На</a:t>
            </a:r>
            <a:r>
              <a:rPr lang="en-US" sz="1467" dirty="0"/>
              <a:t> </a:t>
            </a:r>
            <a:r>
              <a:rPr lang="en-US" sz="1467" dirty="0" err="1"/>
              <a:t>конгресі</a:t>
            </a:r>
            <a:r>
              <a:rPr lang="en-US" sz="1467" dirty="0"/>
              <a:t> </a:t>
            </a:r>
            <a:r>
              <a:rPr lang="en-US" sz="1467" i="1" dirty="0"/>
              <a:t>«The Historical Commonwealth of Four Nations the Legacy of the Idea and Future Prospects»</a:t>
            </a:r>
            <a:r>
              <a:rPr lang="en-US" sz="1467" dirty="0"/>
              <a:t> з </a:t>
            </a:r>
            <a:r>
              <a:rPr lang="en-US" sz="1467" dirty="0" err="1"/>
              <a:t>проф</a:t>
            </a:r>
            <a:r>
              <a:rPr lang="en-US" sz="1467" dirty="0"/>
              <a:t>. Посоховою Л. Ю. </a:t>
            </a:r>
            <a:r>
              <a:rPr lang="en-US" sz="1467" dirty="0" err="1"/>
              <a:t>та</a:t>
            </a:r>
            <a:r>
              <a:rPr lang="en-US" sz="1467" dirty="0"/>
              <a:t> </a:t>
            </a:r>
            <a:r>
              <a:rPr lang="en-US" sz="1467" dirty="0" err="1"/>
              <a:t>доц</a:t>
            </a:r>
            <a:r>
              <a:rPr lang="en-US" sz="1467" dirty="0"/>
              <a:t>. </a:t>
            </a:r>
            <a:r>
              <a:rPr lang="en-US" sz="1467" dirty="0" err="1"/>
              <a:t>Захарченком</a:t>
            </a:r>
            <a:r>
              <a:rPr lang="en-US" sz="1467" dirty="0"/>
              <a:t> Є. Ю.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229" name="Google Shape;229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graphicFrame>
        <p:nvGraphicFramePr>
          <p:cNvPr id="230" name="Google Shape;230;p30"/>
          <p:cNvGraphicFramePr/>
          <p:nvPr/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31" name="Google Shape;231;p30"/>
          <p:cNvGraphicFramePr/>
          <p:nvPr/>
        </p:nvGraphicFramePr>
        <p:xfrm>
          <a:off x="-2151993" y="825063"/>
          <a:ext cx="10515600" cy="4957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05" name="Google Shape;105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graphicFrame>
        <p:nvGraphicFramePr>
          <p:cNvPr id="106" name="Google Shape;106;p4"/>
          <p:cNvGraphicFramePr/>
          <p:nvPr/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7" name="Google Shape;107;p4"/>
          <p:cNvGraphicFramePr/>
          <p:nvPr>
            <p:extLst>
              <p:ext uri="{D42A27DB-BD31-4B8C-83A1-F6EECF244321}">
                <p14:modId xmlns:p14="http://schemas.microsoft.com/office/powerpoint/2010/main" val="813757589"/>
              </p:ext>
            </p:extLst>
          </p:nvPr>
        </p:nvGraphicFramePr>
        <p:xfrm>
          <a:off x="0" y="1323975"/>
          <a:ext cx="12192000" cy="5534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8" name="Google Shape;108;p4"/>
          <p:cNvSpPr txBox="1"/>
          <p:nvPr/>
        </p:nvSpPr>
        <p:spPr>
          <a:xfrm>
            <a:off x="471714" y="0"/>
            <a:ext cx="11248592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uk-UA" sz="3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Розподіл держзамовлення бакалавр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uk-UA" sz="3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2024 р./ 2025 р.</a:t>
            </a:r>
            <a:endParaRPr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43F887-1119-E728-38E5-F78224CA4F82}"/>
              </a:ext>
            </a:extLst>
          </p:cNvPr>
          <p:cNvSpPr txBox="1"/>
          <p:nvPr/>
        </p:nvSpPr>
        <p:spPr>
          <a:xfrm>
            <a:off x="7931216" y="2794250"/>
            <a:ext cx="7988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600" dirty="0"/>
              <a:t>60</a:t>
            </a:r>
            <a:endParaRPr lang="" sz="3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uk-UA" dirty="0">
                <a:latin typeface="Arial"/>
                <a:ea typeface="Arial"/>
                <a:cs typeface="Arial"/>
                <a:sym typeface="Arial"/>
              </a:rPr>
              <a:t>Зараховано на контракт,</a:t>
            </a:r>
            <a:br>
              <a:rPr lang="uk-UA" dirty="0">
                <a:latin typeface="Arial"/>
                <a:ea typeface="Arial"/>
                <a:cs typeface="Arial"/>
                <a:sym typeface="Arial"/>
              </a:rPr>
            </a:br>
            <a:r>
              <a:rPr lang="uk-UA" dirty="0">
                <a:latin typeface="Arial"/>
                <a:ea typeface="Arial"/>
                <a:cs typeface="Arial"/>
                <a:sym typeface="Arial"/>
              </a:rPr>
              <a:t>денне відділення</a:t>
            </a:r>
            <a:endParaRPr dirty="0"/>
          </a:p>
        </p:txBody>
      </p:sp>
      <p:graphicFrame>
        <p:nvGraphicFramePr>
          <p:cNvPr id="114" name="Google Shape;114;p5"/>
          <p:cNvGraphicFramePr/>
          <p:nvPr>
            <p:extLst>
              <p:ext uri="{D42A27DB-BD31-4B8C-83A1-F6EECF244321}">
                <p14:modId xmlns:p14="http://schemas.microsoft.com/office/powerpoint/2010/main" val="83040807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5" name="Google Shape;115;p5"/>
          <p:cNvSpPr/>
          <p:nvPr/>
        </p:nvSpPr>
        <p:spPr>
          <a:xfrm>
            <a:off x="2684635" y="3102920"/>
            <a:ext cx="96777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uk-UA" sz="4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73</a:t>
            </a:r>
            <a:endParaRPr sz="4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5"/>
          <p:cNvSpPr/>
          <p:nvPr/>
        </p:nvSpPr>
        <p:spPr>
          <a:xfrm>
            <a:off x="4177364" y="4538163"/>
            <a:ext cx="84702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uk-UA" sz="4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r>
            <a:endParaRPr sz="4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"/>
          <p:cNvSpPr txBox="1">
            <a:spLocks noGrp="1"/>
          </p:cNvSpPr>
          <p:nvPr>
            <p:ph type="title"/>
          </p:nvPr>
        </p:nvSpPr>
        <p:spPr>
          <a:xfrm>
            <a:off x="1543906" y="22046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uk-UA" sz="3200" dirty="0">
                <a:latin typeface="Arial"/>
                <a:ea typeface="Arial"/>
                <a:cs typeface="Arial"/>
                <a:sym typeface="Arial"/>
              </a:rPr>
              <a:t>Загальні зарахування на історичний факультет ХНУ імені В.Н. Каразіна по ОКР «бакалавр», денне відділення</a:t>
            </a:r>
            <a:br>
              <a:rPr lang="uk-UA" sz="3200" dirty="0">
                <a:latin typeface="Arial"/>
                <a:ea typeface="Arial"/>
                <a:cs typeface="Arial"/>
                <a:sym typeface="Arial"/>
              </a:rPr>
            </a:br>
            <a:endParaRPr sz="27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6"/>
          <p:cNvSpPr txBox="1"/>
          <p:nvPr/>
        </p:nvSpPr>
        <p:spPr>
          <a:xfrm>
            <a:off x="239603" y="3978360"/>
            <a:ext cx="80710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uk-UA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99 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6"/>
          <p:cNvSpPr txBox="1"/>
          <p:nvPr/>
        </p:nvSpPr>
        <p:spPr>
          <a:xfrm>
            <a:off x="1397130" y="3978360"/>
            <a:ext cx="253604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uk-UA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77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6"/>
          <p:cNvSpPr txBox="1"/>
          <p:nvPr/>
        </p:nvSpPr>
        <p:spPr>
          <a:xfrm>
            <a:off x="2213812" y="4002965"/>
            <a:ext cx="7366918" cy="519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uk-UA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90      99       104      117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5" name="Google Shape;125;p6"/>
          <p:cNvGrpSpPr/>
          <p:nvPr/>
        </p:nvGrpSpPr>
        <p:grpSpPr>
          <a:xfrm>
            <a:off x="402280" y="3259376"/>
            <a:ext cx="7222641" cy="1366929"/>
            <a:chOff x="277084" y="2494668"/>
            <a:chExt cx="6827338" cy="1312966"/>
          </a:xfrm>
        </p:grpSpPr>
        <p:sp>
          <p:nvSpPr>
            <p:cNvPr id="126" name="Google Shape;126;p6"/>
            <p:cNvSpPr/>
            <p:nvPr/>
          </p:nvSpPr>
          <p:spPr>
            <a:xfrm>
              <a:off x="277084" y="2494668"/>
              <a:ext cx="690600" cy="690600"/>
            </a:xfrm>
            <a:prstGeom prst="ellipse">
              <a:avLst/>
            </a:prstGeom>
            <a:solidFill>
              <a:schemeClr val="accent2"/>
            </a:solidFill>
            <a:ln w="12700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6"/>
            <p:cNvSpPr txBox="1"/>
            <p:nvPr/>
          </p:nvSpPr>
          <p:spPr>
            <a:xfrm>
              <a:off x="383243" y="2613155"/>
              <a:ext cx="479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uk-UA" sz="18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2016</a:t>
              </a: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6"/>
            <p:cNvSpPr/>
            <p:nvPr/>
          </p:nvSpPr>
          <p:spPr>
            <a:xfrm>
              <a:off x="1164200" y="2512054"/>
              <a:ext cx="690600" cy="690600"/>
            </a:xfrm>
            <a:prstGeom prst="ellipse">
              <a:avLst/>
            </a:prstGeom>
            <a:solidFill>
              <a:schemeClr val="accent6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6"/>
            <p:cNvSpPr txBox="1"/>
            <p:nvPr/>
          </p:nvSpPr>
          <p:spPr>
            <a:xfrm>
              <a:off x="1257067" y="2604462"/>
              <a:ext cx="4884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uk-UA" sz="18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2017</a:t>
              </a: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6"/>
            <p:cNvSpPr/>
            <p:nvPr/>
          </p:nvSpPr>
          <p:spPr>
            <a:xfrm>
              <a:off x="2062470" y="2503362"/>
              <a:ext cx="690600" cy="690600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6"/>
            <p:cNvSpPr txBox="1"/>
            <p:nvPr/>
          </p:nvSpPr>
          <p:spPr>
            <a:xfrm>
              <a:off x="2176056" y="2604462"/>
              <a:ext cx="4884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uk-UA" sz="18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2018 </a:t>
              </a: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6"/>
            <p:cNvSpPr/>
            <p:nvPr/>
          </p:nvSpPr>
          <p:spPr>
            <a:xfrm>
              <a:off x="3055738" y="2539378"/>
              <a:ext cx="690600" cy="690600"/>
            </a:xfrm>
            <a:prstGeom prst="ellipse">
              <a:avLst/>
            </a:prstGeom>
            <a:solidFill>
              <a:srgbClr val="4372C3"/>
            </a:solidFill>
            <a:ln w="12700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6"/>
            <p:cNvSpPr txBox="1"/>
            <p:nvPr/>
          </p:nvSpPr>
          <p:spPr>
            <a:xfrm>
              <a:off x="3156838" y="2636813"/>
              <a:ext cx="4884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uk-UA" sz="18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2019</a:t>
              </a: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6"/>
            <p:cNvSpPr/>
            <p:nvPr/>
          </p:nvSpPr>
          <p:spPr>
            <a:xfrm>
              <a:off x="4164028" y="2501500"/>
              <a:ext cx="690600" cy="690600"/>
            </a:xfrm>
            <a:prstGeom prst="ellipse">
              <a:avLst/>
            </a:prstGeom>
            <a:solidFill>
              <a:schemeClr val="accent6"/>
            </a:solidFill>
            <a:ln w="12700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6"/>
            <p:cNvSpPr txBox="1"/>
            <p:nvPr/>
          </p:nvSpPr>
          <p:spPr>
            <a:xfrm>
              <a:off x="4258509" y="2607542"/>
              <a:ext cx="4884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uk-UA" sz="18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2020</a:t>
              </a: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6"/>
            <p:cNvSpPr/>
            <p:nvPr/>
          </p:nvSpPr>
          <p:spPr>
            <a:xfrm>
              <a:off x="5211029" y="2523356"/>
              <a:ext cx="690600" cy="690600"/>
            </a:xfrm>
            <a:prstGeom prst="ellipse">
              <a:avLst/>
            </a:prstGeom>
            <a:solidFill>
              <a:schemeClr val="accent2"/>
            </a:solidFill>
            <a:ln w="12700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6"/>
            <p:cNvSpPr txBox="1"/>
            <p:nvPr/>
          </p:nvSpPr>
          <p:spPr>
            <a:xfrm>
              <a:off x="5328546" y="2628034"/>
              <a:ext cx="4884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uk-UA" sz="18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2021</a:t>
              </a: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6"/>
            <p:cNvSpPr/>
            <p:nvPr/>
          </p:nvSpPr>
          <p:spPr>
            <a:xfrm>
              <a:off x="6169727" y="2512054"/>
              <a:ext cx="690600" cy="690600"/>
            </a:xfrm>
            <a:prstGeom prst="ellipse">
              <a:avLst/>
            </a:prstGeom>
            <a:solidFill>
              <a:schemeClr val="accent3"/>
            </a:solidFill>
            <a:ln w="12700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6"/>
            <p:cNvSpPr txBox="1"/>
            <p:nvPr/>
          </p:nvSpPr>
          <p:spPr>
            <a:xfrm>
              <a:off x="6291164" y="2634462"/>
              <a:ext cx="4884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uk-UA" sz="18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2022</a:t>
              </a: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6"/>
            <p:cNvSpPr txBox="1"/>
            <p:nvPr/>
          </p:nvSpPr>
          <p:spPr>
            <a:xfrm>
              <a:off x="6234122" y="3116434"/>
              <a:ext cx="870300" cy="69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99125" rIns="199125" bIns="1991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uk-UA" sz="28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64</a:t>
              </a:r>
              <a:endParaRPr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1" name="Google Shape;141;p6"/>
          <p:cNvSpPr/>
          <p:nvPr/>
        </p:nvSpPr>
        <p:spPr>
          <a:xfrm>
            <a:off x="7683511" y="3314740"/>
            <a:ext cx="730500" cy="719100"/>
          </a:xfrm>
          <a:prstGeom prst="ellipse">
            <a:avLst/>
          </a:prstGeom>
          <a:solidFill>
            <a:srgbClr val="C27BA0"/>
          </a:solidFill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6"/>
          <p:cNvSpPr txBox="1"/>
          <p:nvPr/>
        </p:nvSpPr>
        <p:spPr>
          <a:xfrm>
            <a:off x="7810761" y="3404902"/>
            <a:ext cx="516600" cy="5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uk-UA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2023</a:t>
            </a: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6"/>
          <p:cNvSpPr txBox="1"/>
          <p:nvPr/>
        </p:nvSpPr>
        <p:spPr>
          <a:xfrm>
            <a:off x="7751227" y="3972024"/>
            <a:ext cx="807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uk-UA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53 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6"/>
          <p:cNvSpPr/>
          <p:nvPr/>
        </p:nvSpPr>
        <p:spPr>
          <a:xfrm>
            <a:off x="8625943" y="3305924"/>
            <a:ext cx="773695" cy="76276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uk-UA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2024</a:t>
            </a: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6"/>
          <p:cNvSpPr txBox="1"/>
          <p:nvPr/>
        </p:nvSpPr>
        <p:spPr>
          <a:xfrm>
            <a:off x="8712408" y="3991797"/>
            <a:ext cx="71414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41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41;p6">
            <a:extLst>
              <a:ext uri="{FF2B5EF4-FFF2-40B4-BE49-F238E27FC236}">
                <a16:creationId xmlns:a16="http://schemas.microsoft.com/office/drawing/2014/main" id="{78C355D5-E71B-BE63-543C-249B6CC9050D}"/>
              </a:ext>
            </a:extLst>
          </p:cNvPr>
          <p:cNvSpPr/>
          <p:nvPr/>
        </p:nvSpPr>
        <p:spPr>
          <a:xfrm>
            <a:off x="9611570" y="3247532"/>
            <a:ext cx="833353" cy="753945"/>
          </a:xfrm>
          <a:prstGeom prst="ellipse">
            <a:avLst/>
          </a:prstGeom>
          <a:solidFill>
            <a:srgbClr val="92D050"/>
          </a:solidFill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uk-UA" sz="14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2025</a:t>
            </a:r>
            <a:endParaRPr sz="1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84CF4D-B57E-95A6-B170-74CE437CDE5F}"/>
              </a:ext>
            </a:extLst>
          </p:cNvPr>
          <p:cNvSpPr txBox="1"/>
          <p:nvPr/>
        </p:nvSpPr>
        <p:spPr>
          <a:xfrm>
            <a:off x="9760291" y="3934331"/>
            <a:ext cx="595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/>
              <a:t>50</a:t>
            </a:r>
            <a:endParaRPr lang="ru-RU" sz="2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7"/>
          <p:cNvSpPr txBox="1">
            <a:spLocks noGrp="1"/>
          </p:cNvSpPr>
          <p:nvPr>
            <p:ph type="title"/>
          </p:nvPr>
        </p:nvSpPr>
        <p:spPr>
          <a:xfrm>
            <a:off x="825500" y="2197290"/>
            <a:ext cx="10515600" cy="4913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br>
              <a:rPr lang="uk-UA" sz="6600" b="1" dirty="0"/>
            </a:br>
            <a:r>
              <a:rPr lang="uk-UA" sz="6600" b="1" dirty="0"/>
              <a:t>Бакалаври:</a:t>
            </a:r>
            <a:br>
              <a:rPr lang="uk-UA" sz="6600" b="1" dirty="0"/>
            </a:br>
            <a:r>
              <a:rPr lang="uk-UA" sz="6600" b="1" dirty="0"/>
              <a:t>Перший курс:</a:t>
            </a:r>
            <a:endParaRPr sz="6600" b="1"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uk-UA" sz="6600" b="1" dirty="0"/>
              <a:t>денна форма -</a:t>
            </a:r>
            <a:r>
              <a:rPr lang="uk-UA" sz="6600" b="1" dirty="0">
                <a:solidFill>
                  <a:schemeClr val="accent2"/>
                </a:solidFill>
              </a:rPr>
              <a:t>50</a:t>
            </a:r>
            <a:r>
              <a:rPr lang="uk-UA" sz="6600" b="1" dirty="0"/>
              <a:t> осіб,</a:t>
            </a:r>
            <a:br>
              <a:rPr lang="uk-UA" sz="6600" b="1" dirty="0"/>
            </a:br>
            <a:r>
              <a:rPr lang="uk-UA" sz="6600" b="1" dirty="0"/>
              <a:t>заочна форма – 8 осіб</a:t>
            </a:r>
            <a:endParaRPr sz="6600" b="1"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uk-UA" sz="6600" b="1" dirty="0"/>
              <a:t>Другий курс:</a:t>
            </a:r>
            <a:br>
              <a:rPr lang="uk-UA" sz="6600" b="1" dirty="0"/>
            </a:br>
            <a:r>
              <a:rPr lang="uk-UA" sz="6600" b="1" dirty="0"/>
              <a:t>заочна форма – </a:t>
            </a:r>
            <a:r>
              <a:rPr lang="uk-UA" sz="6600" b="1" dirty="0">
                <a:solidFill>
                  <a:schemeClr val="accent2"/>
                </a:solidFill>
              </a:rPr>
              <a:t>2</a:t>
            </a:r>
            <a:r>
              <a:rPr lang="uk-UA" sz="6600" b="1" dirty="0"/>
              <a:t> особи</a:t>
            </a:r>
            <a:br>
              <a:rPr lang="uk-UA" sz="6600" b="1" dirty="0"/>
            </a:br>
            <a:br>
              <a:rPr lang="uk-UA" sz="6600" b="1" dirty="0"/>
            </a:br>
            <a:br>
              <a:rPr lang="uk-UA" sz="6600" b="1" dirty="0"/>
            </a:br>
            <a:br>
              <a:rPr lang="uk-UA" sz="6600" b="1" dirty="0"/>
            </a:br>
            <a:br>
              <a:rPr lang="uk-UA" sz="6600" b="1" dirty="0"/>
            </a:br>
            <a:endParaRPr sz="6600" b="1" dirty="0"/>
          </a:p>
        </p:txBody>
      </p:sp>
      <p:sp>
        <p:nvSpPr>
          <p:cNvPr id="151" name="Google Shape;151;p7"/>
          <p:cNvSpPr txBox="1">
            <a:spLocks noGrp="1"/>
          </p:cNvSpPr>
          <p:nvPr>
            <p:ph type="body" idx="1"/>
          </p:nvPr>
        </p:nvSpPr>
        <p:spPr>
          <a:xfrm>
            <a:off x="838200" y="6005015"/>
            <a:ext cx="10515600" cy="171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graphicFrame>
        <p:nvGraphicFramePr>
          <p:cNvPr id="92" name="Google Shape;92;p2"/>
          <p:cNvGraphicFramePr/>
          <p:nvPr>
            <p:extLst>
              <p:ext uri="{D42A27DB-BD31-4B8C-83A1-F6EECF244321}">
                <p14:modId xmlns:p14="http://schemas.microsoft.com/office/powerpoint/2010/main" val="3546867375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3" name="Google Shape;93;p2"/>
          <p:cNvGraphicFramePr/>
          <p:nvPr>
            <p:extLst>
              <p:ext uri="{D42A27DB-BD31-4B8C-83A1-F6EECF244321}">
                <p14:modId xmlns:p14="http://schemas.microsoft.com/office/powerpoint/2010/main" val="3333737165"/>
              </p:ext>
            </p:extLst>
          </p:nvPr>
        </p:nvGraphicFramePr>
        <p:xfrm>
          <a:off x="838200" y="1280762"/>
          <a:ext cx="10515600" cy="49188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434091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05" name="Google Shape;105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graphicFrame>
        <p:nvGraphicFramePr>
          <p:cNvPr id="106" name="Google Shape;106;p4"/>
          <p:cNvGraphicFramePr/>
          <p:nvPr/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7" name="Google Shape;107;p4"/>
          <p:cNvGraphicFramePr/>
          <p:nvPr>
            <p:extLst>
              <p:ext uri="{D42A27DB-BD31-4B8C-83A1-F6EECF244321}">
                <p14:modId xmlns:p14="http://schemas.microsoft.com/office/powerpoint/2010/main" val="4232614636"/>
              </p:ext>
            </p:extLst>
          </p:nvPr>
        </p:nvGraphicFramePr>
        <p:xfrm>
          <a:off x="0" y="1323975"/>
          <a:ext cx="12192000" cy="5534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8" name="Google Shape;108;p4"/>
          <p:cNvSpPr txBox="1"/>
          <p:nvPr/>
        </p:nvSpPr>
        <p:spPr>
          <a:xfrm>
            <a:off x="471714" y="0"/>
            <a:ext cx="11248592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uk-UA" sz="3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Розподіл держзамовлення </a:t>
            </a:r>
            <a:r>
              <a:rPr lang="uk-UA" sz="36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магістрр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uk-UA" sz="3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2024 р./ 2025 р.</a:t>
            </a:r>
            <a:endParaRPr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43F887-1119-E728-38E5-F78224CA4F82}"/>
              </a:ext>
            </a:extLst>
          </p:cNvPr>
          <p:cNvSpPr txBox="1"/>
          <p:nvPr/>
        </p:nvSpPr>
        <p:spPr>
          <a:xfrm>
            <a:off x="7931216" y="2794250"/>
            <a:ext cx="7988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" sz="3600" dirty="0"/>
          </a:p>
        </p:txBody>
      </p:sp>
    </p:spTree>
    <p:extLst>
      <p:ext uri="{BB962C8B-B14F-4D97-AF65-F5344CB8AC3E}">
        <p14:creationId xmlns:p14="http://schemas.microsoft.com/office/powerpoint/2010/main" val="261501214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</TotalTime>
  <Words>1620</Words>
  <Application>Microsoft Office PowerPoint</Application>
  <PresentationFormat>Широкоэкранный</PresentationFormat>
  <Paragraphs>181</Paragraphs>
  <Slides>34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0" baseType="lpstr">
      <vt:lpstr>Arial</vt:lpstr>
      <vt:lpstr>Arial Black</vt:lpstr>
      <vt:lpstr>Bahnschrift</vt:lpstr>
      <vt:lpstr>Calibri</vt:lpstr>
      <vt:lpstr>Wingdings</vt:lpstr>
      <vt:lpstr>Тема Office</vt:lpstr>
      <vt:lpstr>Презентация PowerPoint</vt:lpstr>
      <vt:lpstr>Презентация PowerPoint</vt:lpstr>
      <vt:lpstr>.</vt:lpstr>
      <vt:lpstr>Презентация PowerPoint</vt:lpstr>
      <vt:lpstr>Зараховано на контракт, денне відділення</vt:lpstr>
      <vt:lpstr>Загальні зарахування на історичний факультет ХНУ імені В.Н. Каразіна по ОКР «бакалавр», денне відділення </vt:lpstr>
      <vt:lpstr> Бакалаври: Перший курс: денна форма -50 осіб, заочна форма – 8 осіб Другий курс: заочна форма – 2 особи     </vt:lpstr>
      <vt:lpstr>Презентация PowerPoint</vt:lpstr>
      <vt:lpstr>Презентация PowerPoint</vt:lpstr>
      <vt:lpstr>Презентация PowerPoint</vt:lpstr>
      <vt:lpstr>.</vt:lpstr>
      <vt:lpstr>Презентация PowerPoint</vt:lpstr>
      <vt:lpstr>Навчальні видання</vt:lpstr>
      <vt:lpstr>Нагороди XXIII виставки-конкурсу літератури ХНУ  Диплом II ступеня: проф. С. І. Посохов та доц. В. Ю. Іващенко за книгу «Марин Дринов: Писма, телеграми, докладні записки. 1859–1905» (Софія, 2023)  Диплом учасника: О. І. Вовк за «Vasili Nazarovici Karazin. Biobibliografie» (Кишинеу, 2023)</vt:lpstr>
      <vt:lpstr>24 жовтня 2024 р. відбулися XVI Астаховські читання — наукова конференція «Актуальні проблеми історіографії та джерелознавства», присвячена 60-річчю кафедри історіографії, джерелознавства та археології Харківського національного університету імені В. Н. Каразіна.</vt:lpstr>
      <vt:lpstr>14-15 листопада 2024 р. в Софії відбулися XI Дриновські читання на тему «Україна та її сусіди: проблеми етногенезу і націотворення та міжнародні відносини у Центрально-Східній Європі (від доби Середньовіччя до епохи глобалізації)». Співорганізатором конференції виступив історичний факультет Каразінського університету.</vt:lpstr>
      <vt:lpstr>27 березня 2025 р. о 14.00 на історичному факультеті Харківського національного університету імені В. Н. Каразіна в онлайн-форматі (платформа Zoom) відбулася Всеукраїнська наукова конференція XVI Луньовські читання на тему «Музейні, бібліотечні та архівні сховища: історія, виклики сьогодення та інновації».</vt:lpstr>
      <vt:lpstr>20 червня 2025 року відбулися Наукові читання пам’яті професора Володимира Івановича Кадєєва: «Античний світ і Середні віки». </vt:lpstr>
      <vt:lpstr>20 грудня 2024 року до 20-річчя дослідження Германо-Слов’янською археологічною експедицією Харківського національного університету імені В. Н. Каразіна археологічного комплексу пізньоримського часу – початку доби Великого переселення народів біля села Війтенки, у приміщенні Валківського краєзнавчого музею, відкрилась виставка «Готи на Муравському шляху».</vt:lpstr>
      <vt:lpstr>Наукові семінари Центру болгаристики і балканських досліджень імені Марина Дринова (2024–2025)</vt:lpstr>
      <vt:lpstr>Іноземні інституції, з якими реалізовувалися спільні наукові проєкти та програми академічної мобільності</vt:lpstr>
      <vt:lpstr>Розпочато реалізацію проєкту  EAUCES (Східноукраїнський центр європейських студій) під керівництвом проф. Д. В. Миколенка (ХНУ імені В. Н. Каразіна) за підтримки EACEA у межах Erasmus+ Jean Monnet (грант № 101176972). Проєкт розвиває європейські студії на сході України через дослідження та курси з євроінтеграції, інформаційної безпеки й економіки в умовах війни.</vt:lpstr>
      <vt:lpstr>Академічні резиденції та стажування викладачів (2024–2025)</vt:lpstr>
      <vt:lpstr>Гостьові лекції іноземних фахівців (2024–2025)</vt:lpstr>
      <vt:lpstr>З вересня 2024 р. по серпень 2025 р. викладачі історичного факультету взяли участь у 25-ти закордонних наукових конференціях, круглих столах та презентаціях.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ja</dc:creator>
  <cp:lastModifiedBy>ja</cp:lastModifiedBy>
  <cp:revision>6</cp:revision>
  <dcterms:created xsi:type="dcterms:W3CDTF">2021-08-02T11:32:03Z</dcterms:created>
  <dcterms:modified xsi:type="dcterms:W3CDTF">2025-10-10T08:44:43Z</dcterms:modified>
</cp:coreProperties>
</file>